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charts/chart2.xml" ContentType="application/vnd.openxmlformats-officedocument.drawingml.chart+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charts/chart3.xml" ContentType="application/vnd.openxmlformats-officedocument.drawingml.chart+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9" r:id="rId2"/>
  </p:sldMasterIdLst>
  <p:notesMasterIdLst>
    <p:notesMasterId r:id="rId128"/>
  </p:notesMasterIdLst>
  <p:sldIdLst>
    <p:sldId id="261" r:id="rId3"/>
    <p:sldId id="522" r:id="rId4"/>
    <p:sldId id="358" r:id="rId5"/>
    <p:sldId id="438" r:id="rId6"/>
    <p:sldId id="359" r:id="rId7"/>
    <p:sldId id="360" r:id="rId8"/>
    <p:sldId id="361" r:id="rId9"/>
    <p:sldId id="362" r:id="rId10"/>
    <p:sldId id="365" r:id="rId11"/>
    <p:sldId id="385" r:id="rId12"/>
    <p:sldId id="367" r:id="rId13"/>
    <p:sldId id="387" r:id="rId14"/>
    <p:sldId id="386" r:id="rId15"/>
    <p:sldId id="368" r:id="rId16"/>
    <p:sldId id="369" r:id="rId17"/>
    <p:sldId id="370" r:id="rId18"/>
    <p:sldId id="373" r:id="rId19"/>
    <p:sldId id="374" r:id="rId20"/>
    <p:sldId id="375" r:id="rId21"/>
    <p:sldId id="376" r:id="rId22"/>
    <p:sldId id="377" r:id="rId23"/>
    <p:sldId id="378" r:id="rId24"/>
    <p:sldId id="379" r:id="rId25"/>
    <p:sldId id="389" r:id="rId26"/>
    <p:sldId id="390" r:id="rId27"/>
    <p:sldId id="391" r:id="rId28"/>
    <p:sldId id="458" r:id="rId29"/>
    <p:sldId id="475" r:id="rId30"/>
    <p:sldId id="476" r:id="rId31"/>
    <p:sldId id="477" r:id="rId32"/>
    <p:sldId id="459" r:id="rId33"/>
    <p:sldId id="460" r:id="rId34"/>
    <p:sldId id="388" r:id="rId35"/>
    <p:sldId id="392" r:id="rId36"/>
    <p:sldId id="478" r:id="rId37"/>
    <p:sldId id="409" r:id="rId38"/>
    <p:sldId id="394" r:id="rId39"/>
    <p:sldId id="395" r:id="rId40"/>
    <p:sldId id="397" r:id="rId41"/>
    <p:sldId id="398" r:id="rId42"/>
    <p:sldId id="399" r:id="rId43"/>
    <p:sldId id="400" r:id="rId44"/>
    <p:sldId id="401" r:id="rId45"/>
    <p:sldId id="402" r:id="rId46"/>
    <p:sldId id="403" r:id="rId47"/>
    <p:sldId id="404" r:id="rId48"/>
    <p:sldId id="405" r:id="rId49"/>
    <p:sldId id="406" r:id="rId50"/>
    <p:sldId id="407" r:id="rId51"/>
    <p:sldId id="467" r:id="rId52"/>
    <p:sldId id="485" r:id="rId53"/>
    <p:sldId id="480" r:id="rId54"/>
    <p:sldId id="481" r:id="rId55"/>
    <p:sldId id="482" r:id="rId56"/>
    <p:sldId id="483" r:id="rId57"/>
    <p:sldId id="484" r:id="rId58"/>
    <p:sldId id="486" r:id="rId59"/>
    <p:sldId id="516" r:id="rId60"/>
    <p:sldId id="488" r:id="rId61"/>
    <p:sldId id="489" r:id="rId62"/>
    <p:sldId id="490" r:id="rId63"/>
    <p:sldId id="491" r:id="rId64"/>
    <p:sldId id="492" r:id="rId65"/>
    <p:sldId id="493" r:id="rId66"/>
    <p:sldId id="494" r:id="rId67"/>
    <p:sldId id="495" r:id="rId68"/>
    <p:sldId id="496" r:id="rId69"/>
    <p:sldId id="497" r:id="rId70"/>
    <p:sldId id="498" r:id="rId71"/>
    <p:sldId id="499" r:id="rId72"/>
    <p:sldId id="500" r:id="rId73"/>
    <p:sldId id="501" r:id="rId74"/>
    <p:sldId id="502" r:id="rId75"/>
    <p:sldId id="503" r:id="rId76"/>
    <p:sldId id="504" r:id="rId77"/>
    <p:sldId id="505" r:id="rId78"/>
    <p:sldId id="506" r:id="rId79"/>
    <p:sldId id="517" r:id="rId80"/>
    <p:sldId id="513" r:id="rId81"/>
    <p:sldId id="514" r:id="rId82"/>
    <p:sldId id="515" r:id="rId83"/>
    <p:sldId id="521" r:id="rId84"/>
    <p:sldId id="468" r:id="rId85"/>
    <p:sldId id="411" r:id="rId86"/>
    <p:sldId id="412" r:id="rId87"/>
    <p:sldId id="413" r:id="rId88"/>
    <p:sldId id="414" r:id="rId89"/>
    <p:sldId id="415" r:id="rId90"/>
    <p:sldId id="416" r:id="rId91"/>
    <p:sldId id="417" r:id="rId92"/>
    <p:sldId id="418" r:id="rId93"/>
    <p:sldId id="419" r:id="rId94"/>
    <p:sldId id="420" r:id="rId95"/>
    <p:sldId id="450" r:id="rId96"/>
    <p:sldId id="520" r:id="rId97"/>
    <p:sldId id="519" r:id="rId98"/>
    <p:sldId id="423" r:id="rId99"/>
    <p:sldId id="424" r:id="rId100"/>
    <p:sldId id="425" r:id="rId101"/>
    <p:sldId id="461" r:id="rId102"/>
    <p:sldId id="426" r:id="rId103"/>
    <p:sldId id="454" r:id="rId104"/>
    <p:sldId id="455" r:id="rId105"/>
    <p:sldId id="428" r:id="rId106"/>
    <p:sldId id="427" r:id="rId107"/>
    <p:sldId id="429" r:id="rId108"/>
    <p:sldId id="439" r:id="rId109"/>
    <p:sldId id="446" r:id="rId110"/>
    <p:sldId id="447" r:id="rId111"/>
    <p:sldId id="448" r:id="rId112"/>
    <p:sldId id="449" r:id="rId113"/>
    <p:sldId id="466" r:id="rId114"/>
    <p:sldId id="442" r:id="rId115"/>
    <p:sldId id="462" r:id="rId116"/>
    <p:sldId id="464" r:id="rId117"/>
    <p:sldId id="471" r:id="rId118"/>
    <p:sldId id="472" r:id="rId119"/>
    <p:sldId id="473" r:id="rId120"/>
    <p:sldId id="474" r:id="rId121"/>
    <p:sldId id="469" r:id="rId122"/>
    <p:sldId id="436" r:id="rId123"/>
    <p:sldId id="465" r:id="rId124"/>
    <p:sldId id="437" r:id="rId125"/>
    <p:sldId id="456" r:id="rId126"/>
    <p:sldId id="457"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76" autoAdjust="0"/>
    <p:restoredTop sz="67164" autoAdjust="0"/>
  </p:normalViewPr>
  <p:slideViewPr>
    <p:cSldViewPr>
      <p:cViewPr varScale="1">
        <p:scale>
          <a:sx n="44" d="100"/>
          <a:sy n="44" d="100"/>
        </p:scale>
        <p:origin x="1846" y="22"/>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160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tableStyles" Target="tableStyle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notesMaster" Target="notesMasters/notesMaster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txPr>
        <a:bodyPr/>
        <a:lstStyle/>
        <a:p>
          <a:pPr>
            <a:defRPr>
              <a:latin typeface="Arial" pitchFamily="34" charset="0"/>
              <a:cs typeface="Arial" pitchFamily="34" charset="0"/>
            </a:defRPr>
          </a:pPr>
          <a:endParaRPr lang="en-US"/>
        </a:p>
      </c:txPr>
    </c:title>
    <c:autoTitleDeleted val="0"/>
    <c:plotArea>
      <c:layout/>
      <c:pieChart>
        <c:varyColors val="1"/>
        <c:ser>
          <c:idx val="0"/>
          <c:order val="0"/>
          <c:tx>
            <c:strRef>
              <c:f>Sheet1!$B$1</c:f>
              <c:strCache>
                <c:ptCount val="1"/>
                <c:pt idx="0">
                  <c:v>Baseline Data</c:v>
                </c:pt>
              </c:strCache>
            </c:strRef>
          </c:tx>
          <c:spPr>
            <a:ln w="28575">
              <a:solidFill>
                <a:schemeClr val="bg1"/>
              </a:solidFill>
            </a:ln>
          </c:spPr>
          <c:dPt>
            <c:idx val="0"/>
            <c:bubble3D val="0"/>
            <c:spPr>
              <a:solidFill>
                <a:srgbClr val="C00000"/>
              </a:solidFill>
              <a:ln w="28575">
                <a:solidFill>
                  <a:schemeClr val="bg1"/>
                </a:solidFill>
              </a:ln>
            </c:spPr>
          </c:dPt>
          <c:dPt>
            <c:idx val="1"/>
            <c:bubble3D val="0"/>
            <c:spPr>
              <a:solidFill>
                <a:srgbClr val="FFC000"/>
              </a:solidFill>
              <a:ln w="28575">
                <a:solidFill>
                  <a:schemeClr val="bg1"/>
                </a:solidFill>
              </a:ln>
            </c:spPr>
          </c:dPt>
          <c:dPt>
            <c:idx val="2"/>
            <c:bubble3D val="0"/>
            <c:spPr>
              <a:solidFill>
                <a:schemeClr val="accent6">
                  <a:lumMod val="75000"/>
                </a:schemeClr>
              </a:solidFill>
              <a:ln w="28575">
                <a:solidFill>
                  <a:schemeClr val="bg1"/>
                </a:solidFill>
              </a:ln>
            </c:spPr>
          </c:dPt>
          <c:dLbls>
            <c:spPr>
              <a:noFill/>
              <a:ln>
                <a:noFill/>
              </a:ln>
              <a:effectLst/>
            </c:spPr>
            <c:txPr>
              <a:bodyPr/>
              <a:lstStyle/>
              <a:p>
                <a:pPr>
                  <a:defRPr sz="28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Intensive</c:v>
                </c:pt>
                <c:pt idx="1">
                  <c:v>Benchmark</c:v>
                </c:pt>
                <c:pt idx="2">
                  <c:v>Advanced</c:v>
                </c:pt>
              </c:strCache>
            </c:strRef>
          </c:cat>
          <c:val>
            <c:numRef>
              <c:f>Sheet1!$B$2:$B$4</c:f>
              <c:numCache>
                <c:formatCode>General</c:formatCode>
                <c:ptCount val="3"/>
                <c:pt idx="0">
                  <c:v>52</c:v>
                </c:pt>
                <c:pt idx="1">
                  <c:v>44</c:v>
                </c:pt>
                <c:pt idx="2">
                  <c:v>4</c:v>
                </c:pt>
              </c:numCache>
            </c:numRef>
          </c:val>
        </c:ser>
        <c:dLbls>
          <c:showLegendKey val="0"/>
          <c:showVal val="0"/>
          <c:showCatName val="0"/>
          <c:showSerName val="0"/>
          <c:showPercent val="0"/>
          <c:showBubbleSize val="0"/>
          <c:showLeaderLines val="1"/>
        </c:dLbls>
        <c:firstSliceAng val="0"/>
      </c:pieChart>
      <c:spPr>
        <a:ln w="57150">
          <a:solidFill>
            <a:schemeClr val="bg1"/>
          </a:solidFill>
        </a:ln>
      </c:spPr>
    </c:plotArea>
    <c:legend>
      <c:legendPos val="r"/>
      <c:overlay val="0"/>
      <c:txPr>
        <a:bodyPr/>
        <a:lstStyle/>
        <a:p>
          <a:pPr>
            <a:defRPr sz="2800">
              <a:latin typeface="Arial" pitchFamily="34" charset="0"/>
              <a:cs typeface="Arial" pitchFamily="34"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4992"/>
            </a:solidFill>
            <a:ln>
              <a:solidFill>
                <a:schemeClr val="tx1"/>
              </a:solidFill>
            </a:ln>
          </c:spPr>
          <c:invertIfNegative val="0"/>
          <c:dLbls>
            <c:spPr>
              <a:solidFill>
                <a:srgbClr val="FFFFFF"/>
              </a:solidFill>
              <a:ln>
                <a:solidFill>
                  <a:schemeClr val="tx1"/>
                </a:solid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5-10%</c:v>
                </c:pt>
                <c:pt idx="1">
                  <c:v>11-20%</c:v>
                </c:pt>
                <c:pt idx="2">
                  <c:v>21-24%</c:v>
                </c:pt>
              </c:strCache>
            </c:strRef>
          </c:cat>
          <c:val>
            <c:numRef>
              <c:f>Sheet1!$B$2:$B$4</c:f>
              <c:numCache>
                <c:formatCode>General</c:formatCode>
                <c:ptCount val="3"/>
                <c:pt idx="0">
                  <c:v>10</c:v>
                </c:pt>
                <c:pt idx="1">
                  <c:v>6</c:v>
                </c:pt>
                <c:pt idx="2">
                  <c:v>2</c:v>
                </c:pt>
              </c:numCache>
            </c:numRef>
          </c:val>
        </c:ser>
        <c:dLbls>
          <c:showLegendKey val="0"/>
          <c:showVal val="0"/>
          <c:showCatName val="0"/>
          <c:showSerName val="0"/>
          <c:showPercent val="0"/>
          <c:showBubbleSize val="0"/>
        </c:dLbls>
        <c:gapWidth val="150"/>
        <c:axId val="256037280"/>
        <c:axId val="256036888"/>
      </c:barChart>
      <c:catAx>
        <c:axId val="256037280"/>
        <c:scaling>
          <c:orientation val="minMax"/>
        </c:scaling>
        <c:delete val="0"/>
        <c:axPos val="b"/>
        <c:numFmt formatCode="General" sourceLinked="1"/>
        <c:majorTickMark val="out"/>
        <c:minorTickMark val="none"/>
        <c:tickLblPos val="nextTo"/>
        <c:crossAx val="256036888"/>
        <c:crosses val="autoZero"/>
        <c:auto val="1"/>
        <c:lblAlgn val="ctr"/>
        <c:lblOffset val="100"/>
        <c:noMultiLvlLbl val="0"/>
      </c:catAx>
      <c:valAx>
        <c:axId val="256036888"/>
        <c:scaling>
          <c:orientation val="minMax"/>
          <c:max val="10"/>
          <c:min val="0"/>
        </c:scaling>
        <c:delete val="0"/>
        <c:axPos val="l"/>
        <c:majorGridlines/>
        <c:numFmt formatCode="General" sourceLinked="1"/>
        <c:majorTickMark val="out"/>
        <c:minorTickMark val="none"/>
        <c:tickLblPos val="nextTo"/>
        <c:crossAx val="256037280"/>
        <c:crosses val="autoZero"/>
        <c:crossBetween val="between"/>
        <c:majorUnit val="2"/>
      </c:valAx>
      <c:spPr>
        <a:noFill/>
        <a:ln w="25401">
          <a:noFill/>
        </a:ln>
      </c:spPr>
    </c:plotArea>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4992"/>
            </a:solidFill>
            <a:ln>
              <a:solidFill>
                <a:schemeClr val="tx1"/>
              </a:solidFill>
            </a:ln>
          </c:spPr>
          <c:invertIfNegative val="0"/>
          <c:dLbls>
            <c:spPr>
              <a:solidFill>
                <a:srgbClr val="FFFFFF"/>
              </a:solidFill>
              <a:ln>
                <a:solidFill>
                  <a:schemeClr val="tx1"/>
                </a:solidFill>
              </a:ln>
            </c:spPr>
            <c:txPr>
              <a:bodyPr/>
              <a:lstStyle/>
              <a:p>
                <a:pPr>
                  <a:defRPr>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Novice</c:v>
                </c:pt>
                <c:pt idx="1">
                  <c:v>Developing</c:v>
                </c:pt>
                <c:pt idx="2">
                  <c:v>Proficient</c:v>
                </c:pt>
                <c:pt idx="3">
                  <c:v>Exceeding</c:v>
                </c:pt>
              </c:strCache>
            </c:strRef>
          </c:cat>
          <c:val>
            <c:numRef>
              <c:f>Sheet1!$B$2:$B$5</c:f>
              <c:numCache>
                <c:formatCode>General</c:formatCode>
                <c:ptCount val="4"/>
                <c:pt idx="0">
                  <c:v>6</c:v>
                </c:pt>
                <c:pt idx="1">
                  <c:v>4</c:v>
                </c:pt>
                <c:pt idx="2">
                  <c:v>5</c:v>
                </c:pt>
                <c:pt idx="3">
                  <c:v>5</c:v>
                </c:pt>
              </c:numCache>
            </c:numRef>
          </c:val>
        </c:ser>
        <c:dLbls>
          <c:showLegendKey val="0"/>
          <c:showVal val="0"/>
          <c:showCatName val="0"/>
          <c:showSerName val="0"/>
          <c:showPercent val="0"/>
          <c:showBubbleSize val="0"/>
        </c:dLbls>
        <c:gapWidth val="150"/>
        <c:axId val="256033360"/>
        <c:axId val="256032576"/>
      </c:barChart>
      <c:catAx>
        <c:axId val="256033360"/>
        <c:scaling>
          <c:orientation val="minMax"/>
        </c:scaling>
        <c:delete val="0"/>
        <c:axPos val="b"/>
        <c:numFmt formatCode="General" sourceLinked="1"/>
        <c:majorTickMark val="out"/>
        <c:minorTickMark val="none"/>
        <c:tickLblPos val="nextTo"/>
        <c:txPr>
          <a:bodyPr/>
          <a:lstStyle/>
          <a:p>
            <a:pPr>
              <a:defRPr>
                <a:latin typeface="Arial" pitchFamily="34" charset="0"/>
                <a:cs typeface="Arial" pitchFamily="34" charset="0"/>
              </a:defRPr>
            </a:pPr>
            <a:endParaRPr lang="en-US"/>
          </a:p>
        </c:txPr>
        <c:crossAx val="256032576"/>
        <c:crosses val="autoZero"/>
        <c:auto val="1"/>
        <c:lblAlgn val="ctr"/>
        <c:lblOffset val="100"/>
        <c:noMultiLvlLbl val="0"/>
      </c:catAx>
      <c:valAx>
        <c:axId val="256032576"/>
        <c:scaling>
          <c:orientation val="minMax"/>
          <c:max val="10"/>
          <c:min val="0"/>
        </c:scaling>
        <c:delete val="0"/>
        <c:axPos val="l"/>
        <c:majorGridlines/>
        <c:numFmt formatCode="General" sourceLinked="1"/>
        <c:majorTickMark val="out"/>
        <c:minorTickMark val="none"/>
        <c:tickLblPos val="nextTo"/>
        <c:txPr>
          <a:bodyPr/>
          <a:lstStyle/>
          <a:p>
            <a:pPr>
              <a:defRPr>
                <a:latin typeface="Arial" pitchFamily="34" charset="0"/>
                <a:cs typeface="Arial" pitchFamily="34" charset="0"/>
              </a:defRPr>
            </a:pPr>
            <a:endParaRPr lang="en-US"/>
          </a:p>
        </c:txPr>
        <c:crossAx val="256033360"/>
        <c:crosses val="autoZero"/>
        <c:crossBetween val="between"/>
        <c:majorUnit val="2"/>
      </c:valAx>
      <c:spPr>
        <a:noFill/>
        <a:ln w="25401">
          <a:noFill/>
        </a:ln>
      </c:spPr>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F84CF0-C882-45BB-988B-E2C75558E5AF}" type="datetimeFigureOut">
              <a:rPr lang="en-US" smtClean="0"/>
              <a:pPr/>
              <a:t>9/17/2014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EB834-41D6-4F17-9C8C-F01DBABC6A79}" type="slidenum">
              <a:rPr lang="en-US" smtClean="0"/>
              <a:pPr/>
              <a:t>‹#›</a:t>
            </a:fld>
            <a:endParaRPr lang="en-US"/>
          </a:p>
        </p:txBody>
      </p:sp>
    </p:spTree>
    <p:extLst>
      <p:ext uri="{BB962C8B-B14F-4D97-AF65-F5344CB8AC3E}">
        <p14:creationId xmlns:p14="http://schemas.microsoft.com/office/powerpoint/2010/main" val="9180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extLst/>
        </p:spPr>
        <p:txBody>
          <a:bodyPr wrap="square" numCol="1" anchor="t" anchorCtr="0" compatLnSpc="1">
            <a:prstTxWarp prst="textNoShape">
              <a:avLst/>
            </a:prstTxWarp>
          </a:bodyPr>
          <a:lstStyle/>
          <a:p>
            <a:pPr marL="171450" indent="-171450" eaLnBrk="1" hangingPunct="1">
              <a:spcBef>
                <a:spcPct val="0"/>
              </a:spcBef>
              <a:buFont typeface="Arial" pitchFamily="34" charset="0"/>
              <a:buChar char="•"/>
              <a:defRPr/>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16730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latin typeface="Times New Roman" pitchFamily="18" charset="0"/>
              <a:ea typeface="ＭＳ Ｐゴシック" pitchFamily="34" charset="-128"/>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normAutofit/>
          </a:bodyPr>
          <a:lstStyle/>
          <a:p>
            <a:pPr eaLnBrk="1" hangingPunct="1">
              <a:lnSpc>
                <a:spcPct val="90000"/>
              </a:lnSpc>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65674477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3EB834-41D6-4F17-9C8C-F01DBABC6A79}" type="slidenum">
              <a:rPr lang="en-US" smtClean="0"/>
              <a:pPr/>
              <a:t>106</a:t>
            </a:fld>
            <a:endParaRPr lang="en-US"/>
          </a:p>
        </p:txBody>
      </p:sp>
    </p:spTree>
    <p:extLst>
      <p:ext uri="{BB962C8B-B14F-4D97-AF65-F5344CB8AC3E}">
        <p14:creationId xmlns:p14="http://schemas.microsoft.com/office/powerpoint/2010/main" val="336599280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3EB834-41D6-4F17-9C8C-F01DBABC6A79}" type="slidenum">
              <a:rPr lang="en-US" smtClean="0"/>
              <a:pPr/>
              <a:t>107</a:t>
            </a:fld>
            <a:endParaRPr lang="en-US"/>
          </a:p>
        </p:txBody>
      </p:sp>
    </p:spTree>
    <p:extLst>
      <p:ext uri="{BB962C8B-B14F-4D97-AF65-F5344CB8AC3E}">
        <p14:creationId xmlns:p14="http://schemas.microsoft.com/office/powerpoint/2010/main" val="232035946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5"/>
          </p:nvPr>
        </p:nvSpPr>
        <p:spPr/>
        <p:txBody>
          <a:bodyPr/>
          <a:lstStyle/>
          <a:p>
            <a:pPr>
              <a:defRPr/>
            </a:pPr>
            <a:fld id="{FE9E90E9-4853-4796-8AF4-0EF7D48D3885}" type="slidenum">
              <a:rPr lang="en-US" smtClean="0"/>
              <a:pPr>
                <a:defRPr/>
              </a:pPr>
              <a:t>113</a:t>
            </a:fld>
            <a:endParaRPr lang="en-US"/>
          </a:p>
        </p:txBody>
      </p:sp>
    </p:spTree>
    <p:extLst>
      <p:ext uri="{BB962C8B-B14F-4D97-AF65-F5344CB8AC3E}">
        <p14:creationId xmlns:p14="http://schemas.microsoft.com/office/powerpoint/2010/main" val="196572154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3EB834-41D6-4F17-9C8C-F01DBABC6A79}" type="slidenum">
              <a:rPr lang="en-US" smtClean="0"/>
              <a:pPr/>
              <a:t>119</a:t>
            </a:fld>
            <a:endParaRPr lang="en-US"/>
          </a:p>
        </p:txBody>
      </p:sp>
    </p:spTree>
    <p:extLst>
      <p:ext uri="{BB962C8B-B14F-4D97-AF65-F5344CB8AC3E}">
        <p14:creationId xmlns:p14="http://schemas.microsoft.com/office/powerpoint/2010/main" val="233750913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5"/>
          </p:nvPr>
        </p:nvSpPr>
        <p:spPr/>
        <p:txBody>
          <a:bodyPr/>
          <a:lstStyle/>
          <a:p>
            <a:pPr>
              <a:defRPr/>
            </a:pPr>
            <a:fld id="{FE9E90E9-4853-4796-8AF4-0EF7D48D3885}" type="slidenum">
              <a:rPr lang="en-US" smtClean="0"/>
              <a:pPr>
                <a:defRPr/>
              </a:pPr>
              <a:t>120</a:t>
            </a:fld>
            <a:endParaRPr lang="en-US"/>
          </a:p>
        </p:txBody>
      </p:sp>
    </p:spTree>
    <p:extLst>
      <p:ext uri="{BB962C8B-B14F-4D97-AF65-F5344CB8AC3E}">
        <p14:creationId xmlns:p14="http://schemas.microsoft.com/office/powerpoint/2010/main" val="98053165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0C836C3-2316-4DE2-8EEA-DDB18144E8CF}" type="slidenum">
              <a:rPr lang="en-US" smtClean="0">
                <a:latin typeface="Calibri" pitchFamily="34" charset="0"/>
              </a:rPr>
              <a:pPr eaLnBrk="1" hangingPunct="1"/>
              <a:t>123</a:t>
            </a:fld>
            <a:endParaRPr lang="en-US" dirty="0" smtClean="0">
              <a:latin typeface="Calibri" pitchFamily="34" charset="0"/>
            </a:endParaRPr>
          </a:p>
        </p:txBody>
      </p:sp>
    </p:spTree>
    <p:extLst>
      <p:ext uri="{BB962C8B-B14F-4D97-AF65-F5344CB8AC3E}">
        <p14:creationId xmlns:p14="http://schemas.microsoft.com/office/powerpoint/2010/main" val="46552450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125</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solidFill>
                  <a:prstClr val="black"/>
                </a:solidFill>
                <a:latin typeface="Calibri"/>
              </a:rPr>
              <a:pPr/>
              <a:t>14</a:t>
            </a:fld>
            <a:endParaRPr lang="en-US" dirty="0">
              <a:solidFill>
                <a:prstClr val="black"/>
              </a:solidFill>
              <a:latin typeface="Calibri"/>
            </a:endParaRPr>
          </a:p>
        </p:txBody>
      </p:sp>
    </p:spTree>
    <p:extLst>
      <p:ext uri="{BB962C8B-B14F-4D97-AF65-F5344CB8AC3E}">
        <p14:creationId xmlns:p14="http://schemas.microsoft.com/office/powerpoint/2010/main" val="1042991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35844" name="Rectangle 3"/>
          <p:cNvSpPr>
            <a:spLocks noGrp="1" noChangeArrowheads="1"/>
          </p:cNvSpPr>
          <p:nvPr>
            <p:ph type="body" idx="1"/>
          </p:nvPr>
        </p:nvSpPr>
        <p:spPr bwMode="auto">
          <a:extLst/>
        </p:spPr>
        <p:txBody>
          <a:bodyPr wrap="square" lIns="86644" tIns="43322" rIns="86644" bIns="43322" numCol="1" anchor="t" anchorCtr="0" compatLnSpc="1">
            <a:prstTxWarp prst="textNoShape">
              <a:avLst/>
            </a:prstTxWarp>
            <a:normAutofit/>
          </a:bodyPr>
          <a:lstStyle/>
          <a:p>
            <a:pPr eaLnBrk="1" hangingPunct="1">
              <a:lnSpc>
                <a:spcPct val="90000"/>
              </a:lnSpc>
              <a:spcBef>
                <a:spcPts val="600"/>
              </a:spcBef>
              <a:defRPr/>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857021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normAutofit/>
          </a:bodyPr>
          <a:lstStyle/>
          <a:p>
            <a:pPr eaLnBrk="1" hangingPunct="1">
              <a:lnSpc>
                <a:spcPct val="90000"/>
              </a:lnSpc>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209568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1649796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4242642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621450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noAutofit/>
          </a:bodyPr>
          <a:lstStyle/>
          <a:p>
            <a:endParaRPr lang="en-US" sz="900" dirty="0" smtClean="0">
              <a:latin typeface="Times New Roman" pitchFamily="18" charset="0"/>
              <a:ea typeface="ＭＳ Ｐゴシック" pitchFamily="34" charset="-128"/>
              <a:cs typeface="Times New Roman" pitchFamily="18"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0DE29F1-AB94-4CC2-8C58-F8B2A3B4521A}" type="slidenum">
              <a:rPr lang="en-US" smtClean="0">
                <a:latin typeface="Calibri" pitchFamily="34" charset="0"/>
              </a:rPr>
              <a:pPr eaLnBrk="1" hangingPunct="1"/>
              <a:t>21</a:t>
            </a:fld>
            <a:endParaRPr lang="en-US" dirty="0" smtClean="0">
              <a:latin typeface="Calibri" pitchFamily="34" charset="0"/>
            </a:endParaRPr>
          </a:p>
        </p:txBody>
      </p:sp>
    </p:spTree>
    <p:extLst>
      <p:ext uri="{BB962C8B-B14F-4D97-AF65-F5344CB8AC3E}">
        <p14:creationId xmlns:p14="http://schemas.microsoft.com/office/powerpoint/2010/main" val="640432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solidFill>
                  <a:prstClr val="black"/>
                </a:solidFill>
                <a:latin typeface="Calibri"/>
              </a:rPr>
              <a:pPr/>
              <a:t>3</a:t>
            </a:fld>
            <a:endParaRPr lang="en-US" dirty="0">
              <a:solidFill>
                <a:prstClr val="black"/>
              </a:solidFill>
              <a:latin typeface="Calibri"/>
            </a:endParaRPr>
          </a:p>
        </p:txBody>
      </p:sp>
    </p:spTree>
    <p:extLst>
      <p:ext uri="{BB962C8B-B14F-4D97-AF65-F5344CB8AC3E}">
        <p14:creationId xmlns:p14="http://schemas.microsoft.com/office/powerpoint/2010/main" val="2198844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0C836C3-2316-4DE2-8EEA-DDB18144E8CF}" type="slidenum">
              <a:rPr lang="en-US" smtClean="0">
                <a:latin typeface="Calibri" pitchFamily="34" charset="0"/>
              </a:rPr>
              <a:pPr eaLnBrk="1" hangingPunct="1"/>
              <a:t>23</a:t>
            </a:fld>
            <a:endParaRPr lang="en-US" dirty="0" smtClean="0">
              <a:latin typeface="Calibri" pitchFamily="34" charset="0"/>
            </a:endParaRPr>
          </a:p>
        </p:txBody>
      </p:sp>
    </p:spTree>
    <p:extLst>
      <p:ext uri="{BB962C8B-B14F-4D97-AF65-F5344CB8AC3E}">
        <p14:creationId xmlns:p14="http://schemas.microsoft.com/office/powerpoint/2010/main" val="3127147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dirty="0"/>
          </a:p>
        </p:txBody>
      </p:sp>
    </p:spTree>
    <p:extLst>
      <p:ext uri="{BB962C8B-B14F-4D97-AF65-F5344CB8AC3E}">
        <p14:creationId xmlns:p14="http://schemas.microsoft.com/office/powerpoint/2010/main" val="1427668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dirty="0"/>
          </a:p>
        </p:txBody>
      </p:sp>
    </p:spTree>
    <p:extLst>
      <p:ext uri="{BB962C8B-B14F-4D97-AF65-F5344CB8AC3E}">
        <p14:creationId xmlns:p14="http://schemas.microsoft.com/office/powerpoint/2010/main" val="3756333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dirty="0"/>
          </a:p>
        </p:txBody>
      </p:sp>
    </p:spTree>
    <p:extLst>
      <p:ext uri="{BB962C8B-B14F-4D97-AF65-F5344CB8AC3E}">
        <p14:creationId xmlns:p14="http://schemas.microsoft.com/office/powerpoint/2010/main" val="1085250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a:p>
        </p:txBody>
      </p:sp>
    </p:spTree>
    <p:extLst>
      <p:ext uri="{BB962C8B-B14F-4D97-AF65-F5344CB8AC3E}">
        <p14:creationId xmlns:p14="http://schemas.microsoft.com/office/powerpoint/2010/main" val="2249819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dirty="0"/>
          </a:p>
        </p:txBody>
      </p:sp>
    </p:spTree>
    <p:extLst>
      <p:ext uri="{BB962C8B-B14F-4D97-AF65-F5344CB8AC3E}">
        <p14:creationId xmlns:p14="http://schemas.microsoft.com/office/powerpoint/2010/main" val="2086860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dirty="0"/>
          </a:p>
        </p:txBody>
      </p:sp>
    </p:spTree>
    <p:extLst>
      <p:ext uri="{BB962C8B-B14F-4D97-AF65-F5344CB8AC3E}">
        <p14:creationId xmlns:p14="http://schemas.microsoft.com/office/powerpoint/2010/main" val="3807263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31</a:t>
            </a:fld>
            <a:endParaRPr lang="en-US" dirty="0"/>
          </a:p>
        </p:txBody>
      </p:sp>
    </p:spTree>
    <p:extLst>
      <p:ext uri="{BB962C8B-B14F-4D97-AF65-F5344CB8AC3E}">
        <p14:creationId xmlns:p14="http://schemas.microsoft.com/office/powerpoint/2010/main" val="1191016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6776126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32</a:t>
            </a:fld>
            <a:endParaRPr lang="en-US" dirty="0"/>
          </a:p>
        </p:txBody>
      </p:sp>
    </p:spTree>
    <p:extLst>
      <p:ext uri="{BB962C8B-B14F-4D97-AF65-F5344CB8AC3E}">
        <p14:creationId xmlns:p14="http://schemas.microsoft.com/office/powerpoint/2010/main" val="41834589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0C836C3-2316-4DE2-8EEA-DDB18144E8CF}" type="slidenum">
              <a:rPr lang="en-US" smtClean="0">
                <a:latin typeface="Calibri" pitchFamily="34" charset="0"/>
              </a:rPr>
              <a:pPr eaLnBrk="1" hangingPunct="1"/>
              <a:t>33</a:t>
            </a:fld>
            <a:endParaRPr lang="en-US" dirty="0" smtClean="0">
              <a:latin typeface="Calibri" pitchFamily="34" charset="0"/>
            </a:endParaRPr>
          </a:p>
        </p:txBody>
      </p:sp>
    </p:spTree>
    <p:extLst>
      <p:ext uri="{BB962C8B-B14F-4D97-AF65-F5344CB8AC3E}">
        <p14:creationId xmlns:p14="http://schemas.microsoft.com/office/powerpoint/2010/main" val="38940031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normAutofit/>
          </a:bodyPr>
          <a:lstStyle/>
          <a:p>
            <a:pPr eaLnBrk="1" hangingPunct="1">
              <a:lnSpc>
                <a:spcPct val="90000"/>
              </a:lnSpc>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6353603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35</a:t>
            </a:fld>
            <a:endParaRPr lang="en-US" dirty="0"/>
          </a:p>
        </p:txBody>
      </p:sp>
    </p:spTree>
    <p:extLst>
      <p:ext uri="{BB962C8B-B14F-4D97-AF65-F5344CB8AC3E}">
        <p14:creationId xmlns:p14="http://schemas.microsoft.com/office/powerpoint/2010/main" val="796359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37</a:t>
            </a:fld>
            <a:endParaRPr lang="en-US" dirty="0"/>
          </a:p>
        </p:txBody>
      </p:sp>
    </p:spTree>
    <p:extLst>
      <p:ext uri="{BB962C8B-B14F-4D97-AF65-F5344CB8AC3E}">
        <p14:creationId xmlns:p14="http://schemas.microsoft.com/office/powerpoint/2010/main" val="39083574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extLst/>
        </p:spPr>
        <p:txBody>
          <a:bodyPr wrap="square" lIns="86658" tIns="43329" rIns="86658" bIns="43329" numCol="1" anchor="t" anchorCtr="0" compatLnSpc="1">
            <a:prstTxWarp prst="textNoShape">
              <a:avLst/>
            </a:prstTxWarp>
            <a:normAutofit fontScale="92500" lnSpcReduction="20000"/>
          </a:bodyPr>
          <a:lstStyle/>
          <a:p>
            <a:pPr>
              <a:buFont typeface="Arial" pitchFamily="34" charset="0"/>
              <a:buNone/>
              <a:defRPr/>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780812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41988" name="Rectangle 3"/>
          <p:cNvSpPr>
            <a:spLocks noGrp="1" noChangeArrowheads="1"/>
          </p:cNvSpPr>
          <p:nvPr>
            <p:ph type="body" idx="1"/>
          </p:nvPr>
        </p:nvSpPr>
        <p:spPr bwMode="auto">
          <a:extLst/>
        </p:spPr>
        <p:txBody>
          <a:bodyPr wrap="square" lIns="86644" tIns="43322" rIns="86644" bIns="43322" numCol="1" anchor="t" anchorCtr="0" compatLnSpc="1">
            <a:prstTxWarp prst="textNoShape">
              <a:avLst/>
            </a:prstTxWarp>
          </a:bodyPr>
          <a:lstStyle/>
          <a:p>
            <a:pPr eaLnBrk="1" hangingPunct="1">
              <a:spcBef>
                <a:spcPct val="0"/>
              </a:spcBef>
              <a:defRPr/>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5629450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extLst/>
        </p:spPr>
        <p:txBody>
          <a:bodyPr wrap="square" lIns="86644" tIns="43322" rIns="86644" bIns="43322" numCol="1" anchor="t" anchorCtr="0" compatLnSpc="1">
            <a:prstTxWarp prst="textNoShape">
              <a:avLst/>
            </a:prstTxWarp>
          </a:bodyPr>
          <a:lstStyle/>
          <a:p>
            <a:pPr eaLnBrk="1" hangingPunct="1">
              <a:spcBef>
                <a:spcPts val="600"/>
              </a:spcBef>
              <a:spcAft>
                <a:spcPts val="0"/>
              </a:spcAft>
              <a:defRPr/>
            </a:pPr>
            <a:endParaRPr lang="en-US" dirty="0" smtClean="0">
              <a:solidFill>
                <a:srgbClr val="00B050"/>
              </a:solidFill>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42117931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bodyPr>
          <a:lstStyle/>
          <a:p>
            <a:pPr eaLnBrk="1" hangingPunct="1">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3225678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bodyPr>
          <a:lstStyle/>
          <a:p>
            <a:pPr eaLnBrk="1" hangingPunct="1">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066216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BD69FC7-DC3C-4066-BD8B-96E57DBBEC31}" type="slidenum">
              <a:rPr lang="en-US" smtClean="0">
                <a:latin typeface="Calibri" pitchFamily="34" charset="0"/>
              </a:rPr>
              <a:pPr eaLnBrk="1" hangingPunct="1"/>
              <a:t>6</a:t>
            </a:fld>
            <a:endParaRPr lang="en-US" dirty="0" smtClean="0">
              <a:latin typeface="Calibri" pitchFamily="34" charset="0"/>
            </a:endParaRPr>
          </a:p>
        </p:txBody>
      </p:sp>
    </p:spTree>
    <p:extLst>
      <p:ext uri="{BB962C8B-B14F-4D97-AF65-F5344CB8AC3E}">
        <p14:creationId xmlns:p14="http://schemas.microsoft.com/office/powerpoint/2010/main" val="11067946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bodyPr>
          <a:lstStyle/>
          <a:p>
            <a:pPr eaLnBrk="1" hangingPunct="1">
              <a:spcBef>
                <a:spcPct val="0"/>
              </a:spcBef>
            </a:pPr>
            <a:endParaRPr lang="en-US" b="0"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9425168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bodyPr>
          <a:lstStyle/>
          <a:p>
            <a:pPr eaLnBrk="1" hangingPunct="1">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27525441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45</a:t>
            </a:fld>
            <a:endParaRPr lang="en-US" dirty="0"/>
          </a:p>
        </p:txBody>
      </p:sp>
    </p:spTree>
    <p:extLst>
      <p:ext uri="{BB962C8B-B14F-4D97-AF65-F5344CB8AC3E}">
        <p14:creationId xmlns:p14="http://schemas.microsoft.com/office/powerpoint/2010/main" val="23132181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46</a:t>
            </a:fld>
            <a:endParaRPr lang="en-US" dirty="0"/>
          </a:p>
        </p:txBody>
      </p:sp>
    </p:spTree>
    <p:extLst>
      <p:ext uri="{BB962C8B-B14F-4D97-AF65-F5344CB8AC3E}">
        <p14:creationId xmlns:p14="http://schemas.microsoft.com/office/powerpoint/2010/main" val="14299669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47</a:t>
            </a:fld>
            <a:endParaRPr lang="en-US" dirty="0"/>
          </a:p>
        </p:txBody>
      </p:sp>
    </p:spTree>
    <p:extLst>
      <p:ext uri="{BB962C8B-B14F-4D97-AF65-F5344CB8AC3E}">
        <p14:creationId xmlns:p14="http://schemas.microsoft.com/office/powerpoint/2010/main" val="33876756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48</a:t>
            </a:fld>
            <a:endParaRPr lang="en-US" dirty="0"/>
          </a:p>
        </p:txBody>
      </p:sp>
    </p:spTree>
    <p:extLst>
      <p:ext uri="{BB962C8B-B14F-4D97-AF65-F5344CB8AC3E}">
        <p14:creationId xmlns:p14="http://schemas.microsoft.com/office/powerpoint/2010/main" val="3991705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49</a:t>
            </a:fld>
            <a:endParaRPr lang="en-US" dirty="0"/>
          </a:p>
        </p:txBody>
      </p:sp>
    </p:spTree>
    <p:extLst>
      <p:ext uri="{BB962C8B-B14F-4D97-AF65-F5344CB8AC3E}">
        <p14:creationId xmlns:p14="http://schemas.microsoft.com/office/powerpoint/2010/main" val="16175378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50</a:t>
            </a:fld>
            <a:endParaRPr lang="en-US" dirty="0"/>
          </a:p>
        </p:txBody>
      </p:sp>
    </p:spTree>
    <p:extLst>
      <p:ext uri="{BB962C8B-B14F-4D97-AF65-F5344CB8AC3E}">
        <p14:creationId xmlns:p14="http://schemas.microsoft.com/office/powerpoint/2010/main" val="16175378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51</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52</a:t>
            </a:fld>
            <a:endParaRPr lang="en-US" dirty="0"/>
          </a:p>
        </p:txBody>
      </p:sp>
    </p:spTree>
    <p:extLst>
      <p:ext uri="{BB962C8B-B14F-4D97-AF65-F5344CB8AC3E}">
        <p14:creationId xmlns:p14="http://schemas.microsoft.com/office/powerpoint/2010/main" val="2313218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658" tIns="43329" rIns="86658" bIns="43329"/>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lIns="86658" tIns="43329" rIns="86658" bIns="43329"/>
          <a:lstStyle/>
          <a:p>
            <a:pPr>
              <a:defRPr/>
            </a:pPr>
            <a:fld id="{AC18A680-4F1A-488B-90ED-D2150DC81788}" type="slidenum">
              <a:rPr lang="en-US" smtClean="0"/>
              <a:pPr>
                <a:defRPr/>
              </a:pPr>
              <a:t>7</a:t>
            </a:fld>
            <a:endParaRPr lang="en-US" dirty="0"/>
          </a:p>
        </p:txBody>
      </p:sp>
    </p:spTree>
    <p:extLst>
      <p:ext uri="{BB962C8B-B14F-4D97-AF65-F5344CB8AC3E}">
        <p14:creationId xmlns:p14="http://schemas.microsoft.com/office/powerpoint/2010/main" val="7732852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53</a:t>
            </a:fld>
            <a:endParaRPr lang="en-US" dirty="0"/>
          </a:p>
        </p:txBody>
      </p:sp>
    </p:spTree>
    <p:extLst>
      <p:ext uri="{BB962C8B-B14F-4D97-AF65-F5344CB8AC3E}">
        <p14:creationId xmlns:p14="http://schemas.microsoft.com/office/powerpoint/2010/main" val="23132181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54</a:t>
            </a:fld>
            <a:endParaRPr lang="en-US" dirty="0"/>
          </a:p>
        </p:txBody>
      </p:sp>
    </p:spTree>
    <p:extLst>
      <p:ext uri="{BB962C8B-B14F-4D97-AF65-F5344CB8AC3E}">
        <p14:creationId xmlns:p14="http://schemas.microsoft.com/office/powerpoint/2010/main" val="23132181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55</a:t>
            </a:fld>
            <a:endParaRPr lang="en-US" dirty="0"/>
          </a:p>
        </p:txBody>
      </p:sp>
    </p:spTree>
    <p:extLst>
      <p:ext uri="{BB962C8B-B14F-4D97-AF65-F5344CB8AC3E}">
        <p14:creationId xmlns:p14="http://schemas.microsoft.com/office/powerpoint/2010/main" val="2724386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56</a:t>
            </a:fld>
            <a:endParaRPr lang="en-US"/>
          </a:p>
        </p:txBody>
      </p:sp>
    </p:spTree>
    <p:extLst>
      <p:ext uri="{BB962C8B-B14F-4D97-AF65-F5344CB8AC3E}">
        <p14:creationId xmlns:p14="http://schemas.microsoft.com/office/powerpoint/2010/main" val="6983332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57</a:t>
            </a:fld>
            <a:endParaRPr lang="en-US"/>
          </a:p>
        </p:txBody>
      </p:sp>
    </p:spTree>
    <p:extLst>
      <p:ext uri="{BB962C8B-B14F-4D97-AF65-F5344CB8AC3E}">
        <p14:creationId xmlns:p14="http://schemas.microsoft.com/office/powerpoint/2010/main" val="39250146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58</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p>
        </p:txBody>
      </p:sp>
    </p:spTree>
    <p:extLst>
      <p:ext uri="{BB962C8B-B14F-4D97-AF65-F5344CB8AC3E}">
        <p14:creationId xmlns:p14="http://schemas.microsoft.com/office/powerpoint/2010/main" val="309600349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06986708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61</a:t>
            </a:fld>
            <a:endParaRPr lang="en-US"/>
          </a:p>
        </p:txBody>
      </p:sp>
    </p:spTree>
    <p:extLst>
      <p:ext uri="{BB962C8B-B14F-4D97-AF65-F5344CB8AC3E}">
        <p14:creationId xmlns:p14="http://schemas.microsoft.com/office/powerpoint/2010/main" val="24386286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45711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658" tIns="43329" rIns="86658" bIns="43329"/>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lIns="86658" tIns="43329" rIns="86658" bIns="43329"/>
          <a:lstStyle/>
          <a:p>
            <a:pPr>
              <a:defRPr/>
            </a:pPr>
            <a:fld id="{AC18A680-4F1A-488B-90ED-D2150DC81788}" type="slidenum">
              <a:rPr lang="en-US" smtClean="0"/>
              <a:pPr>
                <a:defRPr/>
              </a:pPr>
              <a:t>8</a:t>
            </a:fld>
            <a:endParaRPr lang="en-US" dirty="0"/>
          </a:p>
        </p:txBody>
      </p:sp>
    </p:spTree>
    <p:extLst>
      <p:ext uri="{BB962C8B-B14F-4D97-AF65-F5344CB8AC3E}">
        <p14:creationId xmlns:p14="http://schemas.microsoft.com/office/powerpoint/2010/main" val="239927058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5478923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64</a:t>
            </a:fld>
            <a:endParaRPr lang="en-US" dirty="0"/>
          </a:p>
        </p:txBody>
      </p:sp>
    </p:spTree>
    <p:extLst>
      <p:ext uri="{BB962C8B-B14F-4D97-AF65-F5344CB8AC3E}">
        <p14:creationId xmlns:p14="http://schemas.microsoft.com/office/powerpoint/2010/main" val="202614479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0444651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67</a:t>
            </a:fld>
            <a:endParaRPr lang="en-US" dirty="0"/>
          </a:p>
        </p:txBody>
      </p:sp>
    </p:spTree>
    <p:extLst>
      <p:ext uri="{BB962C8B-B14F-4D97-AF65-F5344CB8AC3E}">
        <p14:creationId xmlns:p14="http://schemas.microsoft.com/office/powerpoint/2010/main" val="376656410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9832275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82466197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70</a:t>
            </a:fld>
            <a:endParaRPr lang="en-US" dirty="0"/>
          </a:p>
        </p:txBody>
      </p:sp>
    </p:spTree>
    <p:extLst>
      <p:ext uri="{BB962C8B-B14F-4D97-AF65-F5344CB8AC3E}">
        <p14:creationId xmlns:p14="http://schemas.microsoft.com/office/powerpoint/2010/main" val="242636861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5134208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72</a:t>
            </a:fld>
            <a:endParaRPr lang="en-US"/>
          </a:p>
        </p:txBody>
      </p:sp>
    </p:spTree>
    <p:extLst>
      <p:ext uri="{BB962C8B-B14F-4D97-AF65-F5344CB8AC3E}">
        <p14:creationId xmlns:p14="http://schemas.microsoft.com/office/powerpoint/2010/main" val="375874236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73</a:t>
            </a:fld>
            <a:endParaRPr lang="en-US" dirty="0"/>
          </a:p>
        </p:txBody>
      </p:sp>
    </p:spTree>
    <p:extLst>
      <p:ext uri="{BB962C8B-B14F-4D97-AF65-F5344CB8AC3E}">
        <p14:creationId xmlns:p14="http://schemas.microsoft.com/office/powerpoint/2010/main" val="336552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6658" tIns="43329" rIns="86658" bIns="43329"/>
          <a:lstStyle/>
          <a:p>
            <a:endParaRPr lang="en-US" baseline="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lIns="86658" tIns="43329" rIns="86658" bIns="43329"/>
          <a:lstStyle/>
          <a:p>
            <a:pPr>
              <a:defRPr/>
            </a:pPr>
            <a:fld id="{AC18A680-4F1A-488B-90ED-D2150DC81788}" type="slidenum">
              <a:rPr lang="en-US" smtClean="0"/>
              <a:pPr>
                <a:defRPr/>
              </a:pPr>
              <a:t>9</a:t>
            </a:fld>
            <a:endParaRPr lang="en-US" dirty="0"/>
          </a:p>
        </p:txBody>
      </p:sp>
    </p:spTree>
    <p:extLst>
      <p:ext uri="{BB962C8B-B14F-4D97-AF65-F5344CB8AC3E}">
        <p14:creationId xmlns:p14="http://schemas.microsoft.com/office/powerpoint/2010/main" val="407539297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5C5CB6-8D40-4875-9116-BBB4A4172388}" type="slidenum">
              <a:rPr lang="en-US" smtClean="0"/>
              <a:pPr>
                <a:defRPr/>
              </a:pPr>
              <a:t>74</a:t>
            </a:fld>
            <a:endParaRPr lang="en-US" dirty="0"/>
          </a:p>
        </p:txBody>
      </p:sp>
    </p:spTree>
    <p:extLst>
      <p:ext uri="{BB962C8B-B14F-4D97-AF65-F5344CB8AC3E}">
        <p14:creationId xmlns:p14="http://schemas.microsoft.com/office/powerpoint/2010/main" val="265454817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5C5CB6-8D40-4875-9116-BBB4A4172388}" type="slidenum">
              <a:rPr lang="en-US" smtClean="0"/>
              <a:pPr>
                <a:defRPr/>
              </a:pPr>
              <a:t>75</a:t>
            </a:fld>
            <a:endParaRPr lang="en-US" dirty="0"/>
          </a:p>
        </p:txBody>
      </p:sp>
    </p:spTree>
    <p:extLst>
      <p:ext uri="{BB962C8B-B14F-4D97-AF65-F5344CB8AC3E}">
        <p14:creationId xmlns:p14="http://schemas.microsoft.com/office/powerpoint/2010/main" val="225520010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5C5CB6-8D40-4875-9116-BBB4A4172388}" type="slidenum">
              <a:rPr lang="en-US" smtClean="0"/>
              <a:pPr>
                <a:defRPr/>
              </a:pPr>
              <a:t>76</a:t>
            </a:fld>
            <a:endParaRPr lang="en-US" dirty="0"/>
          </a:p>
        </p:txBody>
      </p:sp>
    </p:spTree>
    <p:extLst>
      <p:ext uri="{BB962C8B-B14F-4D97-AF65-F5344CB8AC3E}">
        <p14:creationId xmlns:p14="http://schemas.microsoft.com/office/powerpoint/2010/main" val="68229447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5C5CB6-8D40-4875-9116-BBB4A4172388}" type="slidenum">
              <a:rPr lang="en-US" smtClean="0"/>
              <a:pPr>
                <a:defRPr/>
              </a:pPr>
              <a:t>77</a:t>
            </a:fld>
            <a:endParaRPr lang="en-US" dirty="0"/>
          </a:p>
        </p:txBody>
      </p:sp>
    </p:spTree>
    <p:extLst>
      <p:ext uri="{BB962C8B-B14F-4D97-AF65-F5344CB8AC3E}">
        <p14:creationId xmlns:p14="http://schemas.microsoft.com/office/powerpoint/2010/main" val="70997007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78</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5C5CB6-8D40-4875-9116-BBB4A4172388}" type="slidenum">
              <a:rPr lang="en-US" smtClean="0"/>
              <a:pPr>
                <a:defRPr/>
              </a:pPr>
              <a:t>79</a:t>
            </a:fld>
            <a:endParaRPr lang="en-US" dirty="0"/>
          </a:p>
        </p:txBody>
      </p:sp>
    </p:spTree>
    <p:extLst>
      <p:ext uri="{BB962C8B-B14F-4D97-AF65-F5344CB8AC3E}">
        <p14:creationId xmlns:p14="http://schemas.microsoft.com/office/powerpoint/2010/main" val="26150046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80</a:t>
            </a:fld>
            <a:endParaRPr lang="en-US"/>
          </a:p>
        </p:txBody>
      </p:sp>
    </p:spTree>
    <p:extLst>
      <p:ext uri="{BB962C8B-B14F-4D97-AF65-F5344CB8AC3E}">
        <p14:creationId xmlns:p14="http://schemas.microsoft.com/office/powerpoint/2010/main" val="235513496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81</a:t>
            </a:fld>
            <a:endParaRPr lang="en-US"/>
          </a:p>
        </p:txBody>
      </p:sp>
    </p:spTree>
    <p:extLst>
      <p:ext uri="{BB962C8B-B14F-4D97-AF65-F5344CB8AC3E}">
        <p14:creationId xmlns:p14="http://schemas.microsoft.com/office/powerpoint/2010/main" val="258031103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0C836C3-2316-4DE2-8EEA-DDB18144E8CF}" type="slidenum">
              <a:rPr lang="en-US" smtClean="0">
                <a:latin typeface="Calibri" pitchFamily="34" charset="0"/>
              </a:rPr>
              <a:pPr eaLnBrk="1" hangingPunct="1"/>
              <a:t>82</a:t>
            </a:fld>
            <a:endParaRPr lang="en-US" dirty="0" smtClean="0">
              <a:latin typeface="Calibri" pitchFamily="34" charset="0"/>
            </a:endParaRPr>
          </a:p>
        </p:txBody>
      </p:sp>
    </p:spTree>
    <p:extLst>
      <p:ext uri="{BB962C8B-B14F-4D97-AF65-F5344CB8AC3E}">
        <p14:creationId xmlns:p14="http://schemas.microsoft.com/office/powerpoint/2010/main" val="304199090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0C836C3-2316-4DE2-8EEA-DDB18144E8CF}" type="slidenum">
              <a:rPr lang="en-US" smtClean="0">
                <a:latin typeface="Calibri" pitchFamily="34" charset="0"/>
              </a:rPr>
              <a:pPr eaLnBrk="1" hangingPunct="1"/>
              <a:t>83</a:t>
            </a:fld>
            <a:endParaRPr lang="en-US" dirty="0" smtClean="0">
              <a:latin typeface="Calibri" pitchFamily="34" charset="0"/>
            </a:endParaRPr>
          </a:p>
        </p:txBody>
      </p:sp>
    </p:spTree>
    <p:extLst>
      <p:ext uri="{BB962C8B-B14F-4D97-AF65-F5344CB8AC3E}">
        <p14:creationId xmlns:p14="http://schemas.microsoft.com/office/powerpoint/2010/main" val="1115397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normAutofit/>
          </a:bodyPr>
          <a:lstStyle/>
          <a:p>
            <a:pPr eaLnBrk="1" hangingPunct="1">
              <a:lnSpc>
                <a:spcPct val="90000"/>
              </a:lnSpc>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214723006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85</a:t>
            </a:fld>
            <a:endParaRPr lang="en-US" dirty="0"/>
          </a:p>
        </p:txBody>
      </p:sp>
    </p:spTree>
    <p:extLst>
      <p:ext uri="{BB962C8B-B14F-4D97-AF65-F5344CB8AC3E}">
        <p14:creationId xmlns:p14="http://schemas.microsoft.com/office/powerpoint/2010/main" val="424006980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86</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87</a:t>
            </a:fld>
            <a:endParaRPr lang="en-US" dirty="0"/>
          </a:p>
        </p:txBody>
      </p:sp>
    </p:spTree>
    <p:extLst>
      <p:ext uri="{BB962C8B-B14F-4D97-AF65-F5344CB8AC3E}">
        <p14:creationId xmlns:p14="http://schemas.microsoft.com/office/powerpoint/2010/main" val="195817972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88</a:t>
            </a:fld>
            <a:endParaRPr lang="en-US" dirty="0"/>
          </a:p>
        </p:txBody>
      </p:sp>
    </p:spTree>
    <p:extLst>
      <p:ext uri="{BB962C8B-B14F-4D97-AF65-F5344CB8AC3E}">
        <p14:creationId xmlns:p14="http://schemas.microsoft.com/office/powerpoint/2010/main" val="272403847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89</a:t>
            </a:fld>
            <a:endParaRPr lang="en-US" dirty="0"/>
          </a:p>
        </p:txBody>
      </p:sp>
    </p:spTree>
    <p:extLst>
      <p:ext uri="{BB962C8B-B14F-4D97-AF65-F5344CB8AC3E}">
        <p14:creationId xmlns:p14="http://schemas.microsoft.com/office/powerpoint/2010/main" val="225420869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90</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normAutofit fontScale="92500"/>
          </a:bodyPr>
          <a:lstStyle/>
          <a:p>
            <a:endParaRPr lang="en-US" baseline="0" dirty="0" smtClean="0">
              <a:latin typeface="Times New Roman" pitchFamily="18" charset="0"/>
              <a:ea typeface="ＭＳ Ｐゴシック" pitchFamily="34" charset="-128"/>
              <a:cs typeface="Times New Roman" pitchFamily="18" charset="0"/>
            </a:endParaRPr>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B850E95-2E7C-4B0D-85DB-E9F044BEFC42}" type="slidenum">
              <a:rPr lang="en-US" smtClean="0">
                <a:latin typeface="Calibri" pitchFamily="34" charset="0"/>
              </a:rPr>
              <a:pPr eaLnBrk="1" hangingPunct="1"/>
              <a:t>91</a:t>
            </a:fld>
            <a:endParaRPr lang="en-US" dirty="0" smtClean="0">
              <a:latin typeface="Calibri" pitchFamily="34" charset="0"/>
            </a:endParaRPr>
          </a:p>
        </p:txBody>
      </p:sp>
    </p:spTree>
    <p:extLst>
      <p:ext uri="{BB962C8B-B14F-4D97-AF65-F5344CB8AC3E}">
        <p14:creationId xmlns:p14="http://schemas.microsoft.com/office/powerpoint/2010/main" val="420612766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92</a:t>
            </a:fld>
            <a:endParaRPr lang="en-US" dirty="0"/>
          </a:p>
        </p:txBody>
      </p:sp>
    </p:spTree>
    <p:extLst>
      <p:ext uri="{BB962C8B-B14F-4D97-AF65-F5344CB8AC3E}">
        <p14:creationId xmlns:p14="http://schemas.microsoft.com/office/powerpoint/2010/main" val="297866202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93</a:t>
            </a:fld>
            <a:endParaRPr lang="en-US" dirty="0"/>
          </a:p>
        </p:txBody>
      </p:sp>
    </p:spTree>
    <p:extLst>
      <p:ext uri="{BB962C8B-B14F-4D97-AF65-F5344CB8AC3E}">
        <p14:creationId xmlns:p14="http://schemas.microsoft.com/office/powerpoint/2010/main" val="3097248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kern="1200" dirty="0">
              <a:solidFill>
                <a:schemeClr val="tx1"/>
              </a:solidFill>
              <a:effectLst/>
              <a:latin typeface="Times New Roman" pitchFamily="18" charset="0"/>
              <a:ea typeface="ＭＳ Ｐゴシック" pitchFamily="-110" charset="-128"/>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209531877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Times New Roman" pitchFamily="18" charset="0"/>
              <a:ea typeface="ＭＳ Ｐゴシック" pitchFamily="34" charset="-128"/>
              <a:cs typeface="Times New Roman" pitchFamily="18" charset="0"/>
            </a:endParaRPr>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6ADA76D-9528-444F-BBBF-AD5485A6D76D}" type="slidenum">
              <a:rPr lang="en-US" smtClean="0">
                <a:latin typeface="Calibri" pitchFamily="34" charset="0"/>
              </a:rPr>
              <a:pPr eaLnBrk="1" hangingPunct="1"/>
              <a:t>94</a:t>
            </a:fld>
            <a:endParaRPr lang="en-US" dirty="0" smtClean="0">
              <a:latin typeface="Calibri" pitchFamily="34" charset="0"/>
            </a:endParaRPr>
          </a:p>
        </p:txBody>
      </p:sp>
    </p:spTree>
    <p:extLst>
      <p:ext uri="{BB962C8B-B14F-4D97-AF65-F5344CB8AC3E}">
        <p14:creationId xmlns:p14="http://schemas.microsoft.com/office/powerpoint/2010/main" val="149171889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95</a:t>
            </a:fld>
            <a:endParaRPr lang="en-US" dirty="0"/>
          </a:p>
        </p:txBody>
      </p:sp>
    </p:spTree>
    <p:extLst>
      <p:ext uri="{BB962C8B-B14F-4D97-AF65-F5344CB8AC3E}">
        <p14:creationId xmlns:p14="http://schemas.microsoft.com/office/powerpoint/2010/main" val="402531227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96</a:t>
            </a:fld>
            <a:endParaRPr lang="en-US" dirty="0"/>
          </a:p>
        </p:txBody>
      </p:sp>
    </p:spTree>
    <p:extLst>
      <p:ext uri="{BB962C8B-B14F-4D97-AF65-F5344CB8AC3E}">
        <p14:creationId xmlns:p14="http://schemas.microsoft.com/office/powerpoint/2010/main" val="66507183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0C836C3-2316-4DE2-8EEA-DDB18144E8CF}" type="slidenum">
              <a:rPr lang="en-US" smtClean="0">
                <a:latin typeface="Calibri" pitchFamily="34" charset="0"/>
              </a:rPr>
              <a:pPr eaLnBrk="1" hangingPunct="1"/>
              <a:t>97</a:t>
            </a:fld>
            <a:endParaRPr lang="en-US" dirty="0" smtClean="0">
              <a:latin typeface="Calibri" pitchFamily="34" charset="0"/>
            </a:endParaRPr>
          </a:p>
        </p:txBody>
      </p:sp>
    </p:spTree>
    <p:extLst>
      <p:ext uri="{BB962C8B-B14F-4D97-AF65-F5344CB8AC3E}">
        <p14:creationId xmlns:p14="http://schemas.microsoft.com/office/powerpoint/2010/main" val="1054964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lIns="86644" tIns="43322" rIns="86644" bIns="43322" numCol="1" anchor="t" anchorCtr="0" compatLnSpc="1">
            <a:prstTxWarp prst="textNoShape">
              <a:avLst/>
            </a:prstTxWarp>
            <a:normAutofit/>
          </a:bodyPr>
          <a:lstStyle/>
          <a:p>
            <a:pPr eaLnBrk="1" hangingPunct="1">
              <a:lnSpc>
                <a:spcPct val="90000"/>
              </a:lnSpc>
              <a:spcBef>
                <a:spcPct val="0"/>
              </a:spcBef>
            </a:pPr>
            <a:endParaRPr lang="en-US"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50759651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normAutofit/>
          </a:bodyPr>
          <a:lstStyle/>
          <a:p>
            <a:endParaRPr lang="en-US" dirty="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17842006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6ADA76D-9528-444F-BBBF-AD5485A6D76D}" type="slidenum">
              <a:rPr lang="en-US" smtClean="0">
                <a:latin typeface="Calibri" pitchFamily="34" charset="0"/>
              </a:rPr>
              <a:pPr eaLnBrk="1" hangingPunct="1"/>
              <a:t>101</a:t>
            </a:fld>
            <a:endParaRPr lang="en-US" dirty="0" smtClean="0">
              <a:latin typeface="Calibri" pitchFamily="34" charset="0"/>
            </a:endParaRPr>
          </a:p>
        </p:txBody>
      </p:sp>
    </p:spTree>
    <p:extLst>
      <p:ext uri="{BB962C8B-B14F-4D97-AF65-F5344CB8AC3E}">
        <p14:creationId xmlns:p14="http://schemas.microsoft.com/office/powerpoint/2010/main" val="33724132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6ADA76D-9528-444F-BBBF-AD5485A6D76D}" type="slidenum">
              <a:rPr lang="en-US" smtClean="0">
                <a:latin typeface="Calibri" pitchFamily="34" charset="0"/>
              </a:rPr>
              <a:pPr eaLnBrk="1" hangingPunct="1"/>
              <a:t>102</a:t>
            </a:fld>
            <a:endParaRPr lang="en-US" dirty="0" smtClean="0">
              <a:latin typeface="Calibri" pitchFamily="34" charset="0"/>
            </a:endParaRPr>
          </a:p>
        </p:txBody>
      </p:sp>
    </p:spTree>
    <p:extLst>
      <p:ext uri="{BB962C8B-B14F-4D97-AF65-F5344CB8AC3E}">
        <p14:creationId xmlns:p14="http://schemas.microsoft.com/office/powerpoint/2010/main" val="157255791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6ADA76D-9528-444F-BBBF-AD5485A6D76D}" type="slidenum">
              <a:rPr lang="en-US" smtClean="0">
                <a:latin typeface="Calibri" pitchFamily="34" charset="0"/>
              </a:rPr>
              <a:pPr eaLnBrk="1" hangingPunct="1"/>
              <a:t>103</a:t>
            </a:fld>
            <a:endParaRPr lang="en-US" dirty="0" smtClean="0">
              <a:latin typeface="Calibri" pitchFamily="34" charset="0"/>
            </a:endParaRPr>
          </a:p>
        </p:txBody>
      </p:sp>
    </p:spTree>
    <p:extLst>
      <p:ext uri="{BB962C8B-B14F-4D97-AF65-F5344CB8AC3E}">
        <p14:creationId xmlns:p14="http://schemas.microsoft.com/office/powerpoint/2010/main" val="267508145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58" tIns="43329" rIns="86658" bIns="43329" numCol="1" anchor="t" anchorCtr="0" compatLnSpc="1">
            <a:prstTxWarp prst="textNoShape">
              <a:avLst/>
            </a:prstTxWarp>
          </a:bodyPr>
          <a:lstStyle/>
          <a:p>
            <a:endParaRPr lang="en-US" dirty="0" smtClean="0">
              <a:latin typeface="Times New Roman" pitchFamily="18" charset="0"/>
              <a:ea typeface="ＭＳ Ｐゴシック" pitchFamily="34" charset="-128"/>
              <a:cs typeface="Times New Roman" pitchFamily="18" charset="0"/>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58" tIns="43329" rIns="86658" bIns="43329"/>
          <a:lstStyle>
            <a:lvl1pPr eaLnBrk="0" hangingPunct="0">
              <a:defRPr>
                <a:solidFill>
                  <a:schemeClr val="tx1"/>
                </a:solidFill>
                <a:latin typeface="Arial" charset="0"/>
                <a:ea typeface="ＭＳ Ｐゴシック" pitchFamily="34" charset="-128"/>
              </a:defRPr>
            </a:lvl1pPr>
            <a:lvl2pPr marL="704094" indent="-270805" eaLnBrk="0" hangingPunct="0">
              <a:defRPr>
                <a:solidFill>
                  <a:schemeClr val="tx1"/>
                </a:solidFill>
                <a:latin typeface="Arial" charset="0"/>
                <a:ea typeface="ＭＳ Ｐゴシック" pitchFamily="34" charset="-128"/>
              </a:defRPr>
            </a:lvl2pPr>
            <a:lvl3pPr marL="1083221" indent="-216644" eaLnBrk="0" hangingPunct="0">
              <a:defRPr>
                <a:solidFill>
                  <a:schemeClr val="tx1"/>
                </a:solidFill>
                <a:latin typeface="Arial" charset="0"/>
                <a:ea typeface="ＭＳ Ｐゴシック" pitchFamily="34" charset="-128"/>
              </a:defRPr>
            </a:lvl3pPr>
            <a:lvl4pPr marL="1516510" indent="-216644" eaLnBrk="0" hangingPunct="0">
              <a:defRPr>
                <a:solidFill>
                  <a:schemeClr val="tx1"/>
                </a:solidFill>
                <a:latin typeface="Arial" charset="0"/>
                <a:ea typeface="ＭＳ Ｐゴシック" pitchFamily="34" charset="-128"/>
              </a:defRPr>
            </a:lvl4pPr>
            <a:lvl5pPr marL="1949798" indent="-216644" eaLnBrk="0" hangingPunct="0">
              <a:defRPr>
                <a:solidFill>
                  <a:schemeClr val="tx1"/>
                </a:solidFill>
                <a:latin typeface="Arial" charset="0"/>
                <a:ea typeface="ＭＳ Ｐゴシック" pitchFamily="34" charset="-128"/>
              </a:defRPr>
            </a:lvl5pPr>
            <a:lvl6pPr marL="2383086" indent="-216644" eaLnBrk="0" fontAlgn="base" hangingPunct="0">
              <a:spcBef>
                <a:spcPct val="0"/>
              </a:spcBef>
              <a:spcAft>
                <a:spcPct val="0"/>
              </a:spcAft>
              <a:defRPr>
                <a:solidFill>
                  <a:schemeClr val="tx1"/>
                </a:solidFill>
                <a:latin typeface="Arial" charset="0"/>
                <a:ea typeface="ＭＳ Ｐゴシック" pitchFamily="34" charset="-128"/>
              </a:defRPr>
            </a:lvl6pPr>
            <a:lvl7pPr marL="2816375" indent="-216644" eaLnBrk="0" fontAlgn="base" hangingPunct="0">
              <a:spcBef>
                <a:spcPct val="0"/>
              </a:spcBef>
              <a:spcAft>
                <a:spcPct val="0"/>
              </a:spcAft>
              <a:defRPr>
                <a:solidFill>
                  <a:schemeClr val="tx1"/>
                </a:solidFill>
                <a:latin typeface="Arial" charset="0"/>
                <a:ea typeface="ＭＳ Ｐゴシック" pitchFamily="34" charset="-128"/>
              </a:defRPr>
            </a:lvl7pPr>
            <a:lvl8pPr marL="3249663" indent="-216644" eaLnBrk="0" fontAlgn="base" hangingPunct="0">
              <a:spcBef>
                <a:spcPct val="0"/>
              </a:spcBef>
              <a:spcAft>
                <a:spcPct val="0"/>
              </a:spcAft>
              <a:defRPr>
                <a:solidFill>
                  <a:schemeClr val="tx1"/>
                </a:solidFill>
                <a:latin typeface="Arial" charset="0"/>
                <a:ea typeface="ＭＳ Ｐゴシック" pitchFamily="34" charset="-128"/>
              </a:defRPr>
            </a:lvl8pPr>
            <a:lvl9pPr marL="3682952" indent="-216644"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0C836C3-2316-4DE2-8EEA-DDB18144E8CF}" type="slidenum">
              <a:rPr lang="en-US" smtClean="0">
                <a:latin typeface="Calibri" pitchFamily="34" charset="0"/>
              </a:rPr>
              <a:pPr eaLnBrk="1" hangingPunct="1"/>
              <a:t>104</a:t>
            </a:fld>
            <a:endParaRPr lang="en-US" dirty="0" smtClean="0">
              <a:latin typeface="Calibri" pitchFamily="34" charset="0"/>
            </a:endParaRPr>
          </a:p>
        </p:txBody>
      </p:sp>
    </p:spTree>
    <p:extLst>
      <p:ext uri="{BB962C8B-B14F-4D97-AF65-F5344CB8AC3E}">
        <p14:creationId xmlns:p14="http://schemas.microsoft.com/office/powerpoint/2010/main" val="2987942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rot="10800000">
            <a:off x="-200" y="4542"/>
            <a:ext cx="9143998" cy="6858000"/>
          </a:xfrm>
          <a:prstGeom prst="rect">
            <a:avLst/>
          </a:prstGeom>
          <a:gradFill flip="none" rotWithShape="1">
            <a:gsLst>
              <a:gs pos="21000">
                <a:srgbClr val="0070C0">
                  <a:tint val="66000"/>
                  <a:satMod val="160000"/>
                  <a:alpha val="15000"/>
                </a:srgbClr>
              </a:gs>
              <a:gs pos="10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itle 7"/>
          <p:cNvSpPr>
            <a:spLocks noGrp="1"/>
          </p:cNvSpPr>
          <p:nvPr>
            <p:ph type="ctrTitle"/>
          </p:nvPr>
        </p:nvSpPr>
        <p:spPr>
          <a:xfrm>
            <a:off x="180974" y="222601"/>
            <a:ext cx="8700380" cy="1377599"/>
          </a:xfrm>
        </p:spPr>
        <p:txBody>
          <a:bodyPr anchor="b">
            <a:normAutofit/>
          </a:bodyPr>
          <a:lstStyle>
            <a:lvl1pPr>
              <a:defRPr lang="en-US" sz="3600" b="1" kern="1200" baseline="0" dirty="0">
                <a:solidFill>
                  <a:srgbClr val="004992"/>
                </a:solidFill>
                <a:effectLst>
                  <a:outerShdw blurRad="38100" dist="38100" dir="2700000" algn="tl">
                    <a:srgbClr val="000000">
                      <a:alpha val="43137"/>
                    </a:srgbClr>
                  </a:outerShdw>
                </a:effectLst>
                <a:latin typeface="Arial" pitchFamily="34" charset="0"/>
                <a:ea typeface="+mn-ea"/>
                <a:cs typeface="Arial" pitchFamily="34" charset="0"/>
              </a:defRPr>
            </a:lvl1pPr>
          </a:lstStyle>
          <a:p>
            <a:r>
              <a:rPr lang="en-US" dirty="0" smtClean="0"/>
              <a:t>Click to edit Master title style</a:t>
            </a:r>
            <a:endParaRPr lang="en-US" dirty="0"/>
          </a:p>
        </p:txBody>
      </p:sp>
      <p:sp>
        <p:nvSpPr>
          <p:cNvPr id="9" name="Subtitle 8"/>
          <p:cNvSpPr>
            <a:spLocks noGrp="1"/>
          </p:cNvSpPr>
          <p:nvPr>
            <p:ph type="subTitle" idx="1" hasCustomPrompt="1"/>
          </p:nvPr>
        </p:nvSpPr>
        <p:spPr>
          <a:xfrm>
            <a:off x="1171879" y="635369"/>
            <a:ext cx="6776357" cy="958500"/>
          </a:xfrm>
          <a:solidFill>
            <a:srgbClr val="0054A8"/>
          </a:solidFill>
          <a:ln w="19050">
            <a:solidFill>
              <a:schemeClr val="tx1"/>
            </a:solidFill>
          </a:ln>
        </p:spPr>
        <p:txBody>
          <a:bodyPr anchor="ctr">
            <a:normAutofit/>
          </a:bodyPr>
          <a:lstStyle>
            <a:lvl1pPr marL="0" indent="0" algn="ctr">
              <a:buNone/>
              <a:defRPr sz="2800" b="1" baseline="0">
                <a:solidFill>
                  <a:srgbClr val="FFFFFF"/>
                </a:solidFill>
                <a:effectLst>
                  <a:outerShdw blurRad="38100" dist="38100" dir="2700000" algn="tl">
                    <a:srgbClr val="000000">
                      <a:alpha val="43137"/>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Overview</a:t>
            </a:r>
            <a:endParaRPr lang="en-US" dirty="0"/>
          </a:p>
        </p:txBody>
      </p:sp>
      <p:pic>
        <p:nvPicPr>
          <p:cNvPr id="3074" name="Picture 2" descr="C:\Users\Owner\Desktop\S&amp;A contact inf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77549" y="5925040"/>
            <a:ext cx="3169849" cy="9224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1872000" y="1704296"/>
            <a:ext cx="5377218" cy="765111"/>
          </a:xfrm>
          <a:prstGeom prst="rect">
            <a:avLst/>
          </a:prstGeom>
          <a:solidFill>
            <a:srgbClr val="0054A8"/>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ffectLst>
                <a:outerShdw blurRad="38100" dist="38100" dir="2700000" algn="tl">
                  <a:srgbClr val="000000">
                    <a:alpha val="43137"/>
                  </a:srgbClr>
                </a:outerShdw>
              </a:effectLst>
            </a:endParaRPr>
          </a:p>
        </p:txBody>
      </p:sp>
      <p:pic>
        <p:nvPicPr>
          <p:cNvPr id="1028" name="Picture 4" descr="C:\Users\Owner\Desktop\P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68687" y="3060311"/>
            <a:ext cx="2383125" cy="2717802"/>
          </a:xfrm>
          <a:prstGeom prst="rect">
            <a:avLst/>
          </a:prstGeom>
          <a:solidFill>
            <a:schemeClr val="bg1"/>
          </a:solid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2pPr marL="396875" indent="-163513">
              <a:defRPr/>
            </a:lvl2pPr>
            <a:lvl3pPr marL="569913" indent="-173038">
              <a:defRPr/>
            </a:lvl3pPr>
            <a:lvl4pPr marL="979488" indent="-182563">
              <a:defRPr/>
            </a:lvl4pPr>
            <a:lvl5pPr marL="11430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4"/>
            <a:endParaRPr lang="en-US" dirty="0"/>
          </a:p>
        </p:txBody>
      </p:sp>
      <p:sp>
        <p:nvSpPr>
          <p:cNvPr id="5" name="Footer Placeholder 4"/>
          <p:cNvSpPr>
            <a:spLocks noGrp="1"/>
          </p:cNvSpPr>
          <p:nvPr>
            <p:ph type="ftr" sz="quarter" idx="11"/>
          </p:nvPr>
        </p:nvSpPr>
        <p:spPr/>
        <p:txBody>
          <a:bodyPr/>
          <a:lstStyle/>
          <a:p>
            <a:endParaRPr lang="en-US">
              <a:solidFill>
                <a:srgbClr val="444D26"/>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lvl2pPr marL="636588" indent="-293688">
              <a:defRPr/>
            </a:lvl2pPr>
            <a:lvl3pPr marL="800100" indent="-230188">
              <a:defRPr/>
            </a:lvl3pPr>
            <a:lvl4pPr marL="979488" indent="-182563">
              <a:defRPr/>
            </a:lvl4pPr>
            <a:lvl5pPr marL="1322388" indent="-1793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solidFill>
                <a:srgbClr val="444D26"/>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rot="10800000">
            <a:off x="-200" y="4542"/>
            <a:ext cx="9143998" cy="6858000"/>
          </a:xfrm>
          <a:prstGeom prst="rect">
            <a:avLst/>
          </a:prstGeom>
          <a:gradFill flip="none" rotWithShape="1">
            <a:gsLst>
              <a:gs pos="21000">
                <a:srgbClr val="0070C0">
                  <a:tint val="66000"/>
                  <a:satMod val="160000"/>
                  <a:alpha val="15000"/>
                </a:srgbClr>
              </a:gs>
              <a:gs pos="10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itle 7"/>
          <p:cNvSpPr>
            <a:spLocks noGrp="1"/>
          </p:cNvSpPr>
          <p:nvPr>
            <p:ph type="ctrTitle"/>
          </p:nvPr>
        </p:nvSpPr>
        <p:spPr>
          <a:xfrm>
            <a:off x="180974" y="222601"/>
            <a:ext cx="8700380" cy="1377599"/>
          </a:xfrm>
        </p:spPr>
        <p:txBody>
          <a:bodyPr anchor="b">
            <a:normAutofit/>
          </a:bodyPr>
          <a:lstStyle>
            <a:lvl1pPr>
              <a:defRPr lang="en-US" sz="3600" b="1" kern="1200" baseline="0" dirty="0">
                <a:solidFill>
                  <a:srgbClr val="004992"/>
                </a:solidFill>
                <a:effectLst>
                  <a:outerShdw blurRad="38100" dist="38100" dir="2700000" algn="tl">
                    <a:srgbClr val="000000">
                      <a:alpha val="43137"/>
                    </a:srgbClr>
                  </a:outerShdw>
                </a:effectLst>
                <a:latin typeface="Arial" pitchFamily="34" charset="0"/>
                <a:ea typeface="+mn-ea"/>
                <a:cs typeface="Arial" pitchFamily="34" charset="0"/>
              </a:defRPr>
            </a:lvl1pPr>
          </a:lstStyle>
          <a:p>
            <a:r>
              <a:rPr lang="en-US" dirty="0" smtClean="0"/>
              <a:t>Click to edit Master title style</a:t>
            </a:r>
            <a:endParaRPr lang="en-US" dirty="0"/>
          </a:p>
        </p:txBody>
      </p:sp>
      <p:sp>
        <p:nvSpPr>
          <p:cNvPr id="9" name="Subtitle 8"/>
          <p:cNvSpPr>
            <a:spLocks noGrp="1"/>
          </p:cNvSpPr>
          <p:nvPr>
            <p:ph type="subTitle" idx="1" hasCustomPrompt="1"/>
          </p:nvPr>
        </p:nvSpPr>
        <p:spPr>
          <a:xfrm>
            <a:off x="1171879" y="635369"/>
            <a:ext cx="6776357" cy="958500"/>
          </a:xfrm>
          <a:solidFill>
            <a:srgbClr val="0054A8"/>
          </a:solidFill>
          <a:ln w="19050">
            <a:solidFill>
              <a:schemeClr val="tx1"/>
            </a:solidFill>
          </a:ln>
        </p:spPr>
        <p:txBody>
          <a:bodyPr anchor="ctr">
            <a:normAutofit/>
          </a:bodyPr>
          <a:lstStyle>
            <a:lvl1pPr marL="0" indent="0" algn="ctr">
              <a:buNone/>
              <a:defRPr sz="2800" b="1" baseline="0">
                <a:solidFill>
                  <a:srgbClr val="FFFFFF"/>
                </a:solidFill>
                <a:effectLst>
                  <a:outerShdw blurRad="38100" dist="38100" dir="2700000" algn="tl">
                    <a:srgbClr val="000000">
                      <a:alpha val="43137"/>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Overview</a:t>
            </a:r>
            <a:endParaRPr lang="en-US" dirty="0"/>
          </a:p>
        </p:txBody>
      </p:sp>
      <p:pic>
        <p:nvPicPr>
          <p:cNvPr id="3074" name="Picture 2" descr="C:\Users\Owner\Desktop\S&amp;A contact inf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77549" y="5925040"/>
            <a:ext cx="3169849" cy="9224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1872000" y="1704296"/>
            <a:ext cx="5377218" cy="765111"/>
          </a:xfrm>
          <a:prstGeom prst="rect">
            <a:avLst/>
          </a:prstGeom>
          <a:solidFill>
            <a:srgbClr val="0054A8"/>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effectLst>
                <a:outerShdw blurRad="38100" dist="38100" dir="2700000" algn="tl">
                  <a:srgbClr val="000000">
                    <a:alpha val="43137"/>
                  </a:srgbClr>
                </a:outerShdw>
              </a:effectLst>
            </a:endParaRPr>
          </a:p>
        </p:txBody>
      </p:sp>
      <p:pic>
        <p:nvPicPr>
          <p:cNvPr id="1028" name="Picture 4" descr="C:\Users\Owner\Desktop\P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68687" y="3060311"/>
            <a:ext cx="2383125" cy="2717802"/>
          </a:xfrm>
          <a:prstGeom prst="rect">
            <a:avLst/>
          </a:prstGeom>
          <a:solidFill>
            <a:schemeClr val="bg1"/>
          </a:solidFill>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3900" y="0"/>
            <a:ext cx="8830100" cy="1095555"/>
          </a:xfrm>
        </p:spPr>
        <p:txBody>
          <a:bodyPr anchor="b"/>
          <a:lstStyle>
            <a:lvl1pPr>
              <a:defRPr>
                <a:solidFill>
                  <a:srgbClr val="004992"/>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8" name="Content Placeholder 7"/>
          <p:cNvSpPr>
            <a:spLocks noGrp="1"/>
          </p:cNvSpPr>
          <p:nvPr>
            <p:ph sz="quarter" idx="1"/>
          </p:nvPr>
        </p:nvSpPr>
        <p:spPr>
          <a:xfrm>
            <a:off x="612648" y="1600200"/>
            <a:ext cx="8153400" cy="4495800"/>
          </a:xfrm>
        </p:spPr>
        <p:txBody>
          <a:bodyPr/>
          <a:lstStyle>
            <a:lvl1pPr>
              <a:defRPr sz="2400">
                <a:latin typeface="Arial" pitchFamily="34" charset="0"/>
                <a:cs typeface="Arial" pitchFamily="34" charset="0"/>
              </a:defRPr>
            </a:lvl1pPr>
            <a:lvl2pPr marL="517525" indent="-174625">
              <a:spcBef>
                <a:spcPts val="600"/>
              </a:spcBef>
              <a:spcAft>
                <a:spcPts val="600"/>
              </a:spcAft>
              <a:defRPr sz="2000">
                <a:latin typeface="Arial" pitchFamily="34" charset="0"/>
                <a:cs typeface="Arial" pitchFamily="34" charset="0"/>
              </a:defRPr>
            </a:lvl2pPr>
            <a:lvl3pPr marL="741363" indent="-223838">
              <a:spcBef>
                <a:spcPts val="600"/>
              </a:spcBef>
              <a:spcAft>
                <a:spcPts val="600"/>
              </a:spcAft>
              <a:defRPr sz="1800">
                <a:latin typeface="Arial" pitchFamily="34" charset="0"/>
                <a:cs typeface="Arial" pitchFamily="34" charset="0"/>
              </a:defRPr>
            </a:lvl3pPr>
            <a:lvl4pPr marL="796925" indent="0">
              <a:spcBef>
                <a:spcPts val="600"/>
              </a:spcBef>
              <a:spcAft>
                <a:spcPts val="600"/>
              </a:spcAft>
              <a:buNone/>
              <a:defRPr>
                <a:latin typeface="Arial" pitchFamily="34" charset="0"/>
                <a:cs typeface="Arial" pitchFamily="34" charset="0"/>
              </a:defRPr>
            </a:lvl4pPr>
            <a:lvl5pPr marL="1322388" indent="-179388">
              <a:spcBef>
                <a:spcPts val="600"/>
              </a:spcBef>
              <a:spcAft>
                <a:spcPts val="600"/>
              </a:spcAft>
              <a:defRPr sz="20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9" name="Rectangle 8"/>
          <p:cNvSpPr/>
          <p:nvPr userDrawn="1"/>
        </p:nvSpPr>
        <p:spPr>
          <a:xfrm rot="10800000">
            <a:off x="0" y="-76200"/>
            <a:ext cx="9201148" cy="6934200"/>
          </a:xfrm>
          <a:prstGeom prst="rect">
            <a:avLst/>
          </a:prstGeom>
          <a:gradFill flip="none" rotWithShape="1">
            <a:gsLst>
              <a:gs pos="21000">
                <a:srgbClr val="0070C0">
                  <a:tint val="66000"/>
                  <a:satMod val="160000"/>
                  <a:alpha val="15000"/>
                </a:srgbClr>
              </a:gs>
              <a:gs pos="10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Footer Placeholder 13"/>
          <p:cNvSpPr>
            <a:spLocks noGrp="1"/>
          </p:cNvSpPr>
          <p:nvPr>
            <p:ph type="ftr" sz="quarter" idx="12"/>
          </p:nvPr>
        </p:nvSpPr>
        <p:spPr>
          <a:xfrm>
            <a:off x="772554" y="6492637"/>
            <a:ext cx="7665262" cy="365125"/>
          </a:xfrm>
        </p:spPr>
        <p:txBody>
          <a:bodyPr/>
          <a:lstStyle>
            <a:lvl1pPr algn="ctr">
              <a:defRPr/>
            </a:lvl1pPr>
          </a:lstStyle>
          <a:p>
            <a:endParaRPr lang="en-US" dirty="0">
              <a:solidFill>
                <a:srgbClr val="444D26"/>
              </a:solidFill>
            </a:endParaRPr>
          </a:p>
        </p:txBody>
      </p:sp>
      <p:sp>
        <p:nvSpPr>
          <p:cNvPr id="12" name="Rectangle 11"/>
          <p:cNvSpPr/>
          <p:nvPr userDrawn="1"/>
        </p:nvSpPr>
        <p:spPr>
          <a:xfrm>
            <a:off x="57150" y="1577975"/>
            <a:ext cx="1701800" cy="1677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795920" y="1587374"/>
            <a:ext cx="7282961" cy="1667635"/>
          </a:xfrm>
          <a:solidFill>
            <a:srgbClr val="0054A8"/>
          </a:solidFill>
          <a:ln w="19050">
            <a:solidFill>
              <a:schemeClr val="tx1"/>
            </a:solidFill>
          </a:ln>
        </p:spPr>
        <p:txBody>
          <a:bodyPr anchor="ctr">
            <a:normAutofit/>
          </a:bodyPr>
          <a:lstStyle>
            <a:lvl1pPr marL="119063" indent="0" algn="l">
              <a:buNone/>
              <a:defRPr sz="3600" b="0" cap="none">
                <a:solidFill>
                  <a:srgbClr val="FFFFFF"/>
                </a:solidFill>
              </a:defRPr>
            </a:lvl1pPr>
          </a:lstStyle>
          <a:p>
            <a:r>
              <a:rPr lang="en-US" dirty="0" smtClean="0"/>
              <a:t>Click to edit Master title style</a:t>
            </a:r>
            <a:endParaRPr lang="en-US" dirty="0"/>
          </a:p>
        </p:txBody>
      </p:sp>
      <p:pic>
        <p:nvPicPr>
          <p:cNvPr id="3074" name="Picture 2" descr="C:\Users\Owner\Desktop\transit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0175" y="1623058"/>
            <a:ext cx="1593850" cy="1593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9" y="0"/>
            <a:ext cx="8830101" cy="1100265"/>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600">
                <a:latin typeface="Arial" pitchFamily="34" charset="0"/>
                <a:cs typeface="Arial" pitchFamily="34" charset="0"/>
              </a:defRPr>
            </a:lvl3pPr>
            <a:lvl4pPr marL="914400" indent="-117475">
              <a:defRPr sz="12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10"/>
          <p:cNvSpPr>
            <a:spLocks noGrp="1"/>
          </p:cNvSpPr>
          <p:nvPr>
            <p:ph sz="quarter" idx="2"/>
          </p:nvPr>
        </p:nvSpPr>
        <p:spPr>
          <a:xfrm>
            <a:off x="4844901" y="1589567"/>
            <a:ext cx="3886200" cy="4572000"/>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600">
                <a:latin typeface="Arial" pitchFamily="34" charset="0"/>
                <a:cs typeface="Arial" pitchFamily="34" charset="0"/>
              </a:defRPr>
            </a:lvl3pPr>
            <a:lvl4pPr marL="979488" indent="-182563">
              <a:defRPr sz="12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Footer Placeholder 11"/>
          <p:cNvSpPr>
            <a:spLocks noGrp="1"/>
          </p:cNvSpPr>
          <p:nvPr>
            <p:ph type="ftr" sz="quarter" idx="17"/>
          </p:nvPr>
        </p:nvSpPr>
        <p:spPr/>
        <p:txBody>
          <a:bodyPr rtlCol="0"/>
          <a:lstStyle/>
          <a:p>
            <a:endParaRPr lang="en-US">
              <a:solidFill>
                <a:srgbClr val="444D26"/>
              </a:solidFill>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609600" y="2438400"/>
            <a:ext cx="3886200" cy="3581400"/>
          </a:xfrm>
          <a:ln w="19050">
            <a:solidFill>
              <a:schemeClr val="tx1"/>
            </a:solidFill>
          </a:ln>
        </p:spPr>
        <p:txBody>
          <a:bodyPr/>
          <a:lstStyle>
            <a:lvl1pPr>
              <a:defRPr sz="2400">
                <a:latin typeface="Arial" pitchFamily="34" charset="0"/>
                <a:cs typeface="Arial" pitchFamily="34" charset="0"/>
              </a:defRPr>
            </a:lvl1pPr>
            <a:lvl2pPr marL="396875" indent="-163513">
              <a:defRPr sz="2000">
                <a:latin typeface="Arial" pitchFamily="34" charset="0"/>
                <a:cs typeface="Arial" pitchFamily="34" charset="0"/>
              </a:defRPr>
            </a:lvl2pPr>
            <a:lvl3pPr marL="569913" indent="-173038">
              <a:defRPr sz="1800">
                <a:latin typeface="Arial" pitchFamily="34" charset="0"/>
                <a:cs typeface="Arial" pitchFamily="34" charset="0"/>
              </a:defRPr>
            </a:lvl3pPr>
            <a:lvl4pPr marL="979488" indent="-182563">
              <a:defRPr sz="1200">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Content Placeholder 12"/>
          <p:cNvSpPr>
            <a:spLocks noGrp="1"/>
          </p:cNvSpPr>
          <p:nvPr>
            <p:ph sz="quarter" idx="4"/>
          </p:nvPr>
        </p:nvSpPr>
        <p:spPr>
          <a:xfrm>
            <a:off x="4800600" y="2438400"/>
            <a:ext cx="3886200" cy="3581400"/>
          </a:xfrm>
          <a:ln w="19050">
            <a:solidFill>
              <a:schemeClr val="tx1"/>
            </a:solidFill>
          </a:ln>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marL="979488" indent="-182563">
              <a:defRPr sz="1200">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Footer Placeholder 13"/>
          <p:cNvSpPr>
            <a:spLocks noGrp="1"/>
          </p:cNvSpPr>
          <p:nvPr>
            <p:ph type="ftr" sz="quarter" idx="17"/>
          </p:nvPr>
        </p:nvSpPr>
        <p:spPr/>
        <p:txBody>
          <a:bodyPr rtlCol="0"/>
          <a:lstStyle/>
          <a:p>
            <a:endParaRPr lang="en-US">
              <a:solidFill>
                <a:srgbClr val="444D26"/>
              </a:solidFill>
            </a:endParaRPr>
          </a:p>
        </p:txBody>
      </p:sp>
      <p:sp>
        <p:nvSpPr>
          <p:cNvPr id="16" name="Text Placeholder 15"/>
          <p:cNvSpPr>
            <a:spLocks noGrp="1"/>
          </p:cNvSpPr>
          <p:nvPr>
            <p:ph type="body" sz="quarter" idx="1"/>
          </p:nvPr>
        </p:nvSpPr>
        <p:spPr>
          <a:xfrm>
            <a:off x="609600" y="1752600"/>
            <a:ext cx="3886200" cy="640080"/>
          </a:xfrm>
          <a:solidFill>
            <a:srgbClr val="0054A8"/>
          </a:solidFill>
          <a:ln w="19050">
            <a:solidFill>
              <a:schemeClr val="tx1"/>
            </a:solidFill>
          </a:ln>
        </p:spPr>
        <p:txBody>
          <a:bodyPr rtlCol="0" anchor="ctr">
            <a:noAutofit/>
          </a:bodyPr>
          <a:lstStyle>
            <a:lvl1pPr marL="0" indent="0" algn="ctr">
              <a:buFontTx/>
              <a:buNone/>
              <a:defRPr sz="2800" b="1">
                <a:solidFill>
                  <a:srgbClr val="FFFFFF"/>
                </a:solidFill>
                <a:effectLst>
                  <a:outerShdw blurRad="38100" dist="38100" dir="2700000" algn="tl">
                    <a:srgbClr val="000000">
                      <a:alpha val="43137"/>
                    </a:srgbClr>
                  </a:outerShdw>
                </a:effectLst>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0054A8"/>
          </a:solidFill>
          <a:ln w="19050">
            <a:solidFill>
              <a:schemeClr val="tx1"/>
            </a:solidFill>
          </a:ln>
        </p:spPr>
        <p:txBody>
          <a:bodyPr rtlCol="0" anchor="ctr">
            <a:noAutofit/>
          </a:bodyPr>
          <a:lstStyle>
            <a:lvl1pPr marL="0" indent="0">
              <a:buFontTx/>
              <a:buNone/>
              <a:defRPr sz="2800" b="1">
                <a:solidFill>
                  <a:srgbClr val="FFFFFF"/>
                </a:solidFill>
                <a:effectLst>
                  <a:outerShdw blurRad="38100" dist="38100" dir="2700000" algn="tl">
                    <a:srgbClr val="000000">
                      <a:alpha val="43137"/>
                    </a:srgbClr>
                  </a:outerShdw>
                </a:effectLst>
              </a:defRPr>
            </a:lvl1pPr>
          </a:lstStyle>
          <a:p>
            <a:pPr lvl="0"/>
            <a:r>
              <a:rPr lang="en-US" dirty="0" smtClean="0"/>
              <a:t>Click to edit Master text styles</a:t>
            </a:r>
          </a:p>
        </p:txBody>
      </p:sp>
      <p:sp>
        <p:nvSpPr>
          <p:cNvPr id="8" name="Title 1"/>
          <p:cNvSpPr>
            <a:spLocks noGrp="1"/>
          </p:cNvSpPr>
          <p:nvPr>
            <p:ph type="title"/>
          </p:nvPr>
        </p:nvSpPr>
        <p:spPr>
          <a:xfrm>
            <a:off x="888521" y="136585"/>
            <a:ext cx="8255479" cy="955895"/>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solidFill>
                <a:srgbClr val="444D26"/>
              </a:solidFill>
            </a:endParaRPr>
          </a:p>
        </p:txBody>
      </p:sp>
      <p:sp>
        <p:nvSpPr>
          <p:cNvPr id="5" name="Title 1"/>
          <p:cNvSpPr>
            <a:spLocks noGrp="1"/>
          </p:cNvSpPr>
          <p:nvPr>
            <p:ph type="title"/>
          </p:nvPr>
        </p:nvSpPr>
        <p:spPr>
          <a:xfrm>
            <a:off x="888521" y="84836"/>
            <a:ext cx="8255479" cy="1010728"/>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srgbClr val="444D26"/>
              </a:solidFill>
            </a:endParaRP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solidFill>
                <a:srgbClr val="444D26"/>
              </a:solidFill>
            </a:endParaRPr>
          </a:p>
        </p:txBody>
      </p:sp>
      <p:sp>
        <p:nvSpPr>
          <p:cNvPr id="9" name="Content Placeholder 8"/>
          <p:cNvSpPr>
            <a:spLocks noGrp="1"/>
          </p:cNvSpPr>
          <p:nvPr>
            <p:ph sz="quarter" idx="1"/>
          </p:nvPr>
        </p:nvSpPr>
        <p:spPr>
          <a:xfrm>
            <a:off x="2362200" y="1752600"/>
            <a:ext cx="6400800" cy="4419600"/>
          </a:xfrm>
        </p:spPr>
        <p:txBody>
          <a:bodyPr/>
          <a:lstStyle>
            <a:lvl2pPr marL="396875" indent="-163513">
              <a:defRPr/>
            </a:lvl2pPr>
            <a:lvl3pPr marL="569913" indent="-173038">
              <a:defRPr/>
            </a:lvl3pPr>
            <a:lvl4pPr marL="979488" indent="-182563">
              <a:defRPr/>
            </a:lvl4pPr>
            <a:lvl5pPr marL="1322388" indent="-179388">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
        <p:nvSpPr>
          <p:cNvPr id="7" name="Title 1"/>
          <p:cNvSpPr>
            <a:spLocks noGrp="1"/>
          </p:cNvSpPr>
          <p:nvPr>
            <p:ph type="title"/>
          </p:nvPr>
        </p:nvSpPr>
        <p:spPr>
          <a:xfrm>
            <a:off x="1233578" y="127958"/>
            <a:ext cx="7835310" cy="955895"/>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3900" y="0"/>
            <a:ext cx="8830100" cy="1095555"/>
          </a:xfrm>
        </p:spPr>
        <p:txBody>
          <a:bodyPr anchor="b"/>
          <a:lstStyle>
            <a:lvl1pPr>
              <a:defRPr>
                <a:solidFill>
                  <a:srgbClr val="004992"/>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8" name="Content Placeholder 7"/>
          <p:cNvSpPr>
            <a:spLocks noGrp="1"/>
          </p:cNvSpPr>
          <p:nvPr>
            <p:ph sz="quarter" idx="1"/>
          </p:nvPr>
        </p:nvSpPr>
        <p:spPr>
          <a:xfrm>
            <a:off x="612648" y="1600200"/>
            <a:ext cx="8153400" cy="4495800"/>
          </a:xfrm>
        </p:spPr>
        <p:txBody>
          <a:bodyPr/>
          <a:lstStyle>
            <a:lvl1pPr>
              <a:defRPr sz="2400">
                <a:latin typeface="Arial" pitchFamily="34" charset="0"/>
                <a:cs typeface="Arial" pitchFamily="34" charset="0"/>
              </a:defRPr>
            </a:lvl1pPr>
            <a:lvl2pPr marL="517525" indent="-174625">
              <a:spcBef>
                <a:spcPts val="600"/>
              </a:spcBef>
              <a:spcAft>
                <a:spcPts val="600"/>
              </a:spcAft>
              <a:defRPr sz="2000">
                <a:latin typeface="Arial" pitchFamily="34" charset="0"/>
                <a:cs typeface="Arial" pitchFamily="34" charset="0"/>
              </a:defRPr>
            </a:lvl2pPr>
            <a:lvl3pPr marL="741363" indent="-223838">
              <a:spcBef>
                <a:spcPts val="600"/>
              </a:spcBef>
              <a:spcAft>
                <a:spcPts val="600"/>
              </a:spcAft>
              <a:defRPr sz="1800">
                <a:latin typeface="Arial" pitchFamily="34" charset="0"/>
                <a:cs typeface="Arial" pitchFamily="34" charset="0"/>
              </a:defRPr>
            </a:lvl3pPr>
            <a:lvl4pPr marL="796925" indent="0">
              <a:spcBef>
                <a:spcPts val="600"/>
              </a:spcBef>
              <a:spcAft>
                <a:spcPts val="600"/>
              </a:spcAft>
              <a:buNone/>
              <a:defRPr>
                <a:latin typeface="Arial" pitchFamily="34" charset="0"/>
                <a:cs typeface="Arial" pitchFamily="34" charset="0"/>
              </a:defRPr>
            </a:lvl4pPr>
            <a:lvl5pPr marL="1322388" indent="-179388">
              <a:spcBef>
                <a:spcPts val="600"/>
              </a:spcBef>
              <a:spcAft>
                <a:spcPts val="600"/>
              </a:spcAft>
              <a:defRPr sz="20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endParaRPr lang="en-US">
              <a:solidFill>
                <a:prstClr val="black"/>
              </a:solidFill>
            </a:endParaRPr>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pPr algn="ctr"/>
            <a:fld id="{1AD93096-5B34-4342-9326-69289CEAE4C2}" type="slidenum">
              <a:rPr lang="en-US" smtClean="0">
                <a:solidFill>
                  <a:prstClr val="black"/>
                </a:solidFill>
              </a:rPr>
              <a:pPr algn="ctr"/>
              <a:t>‹#›</a:t>
            </a:fld>
            <a:endParaRPr lang="en-US" dirty="0">
              <a:solidFill>
                <a:prstClr val="black"/>
              </a:solidFill>
            </a:endParaRPr>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solidFill>
                <a:srgbClr val="444D26"/>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2pPr marL="396875" indent="-163513">
              <a:defRPr/>
            </a:lvl2pPr>
            <a:lvl3pPr marL="569913" indent="-173038">
              <a:defRPr/>
            </a:lvl3pPr>
            <a:lvl4pPr marL="979488" indent="-182563">
              <a:defRPr/>
            </a:lvl4pPr>
            <a:lvl5pPr marL="11430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4"/>
            <a:endParaRPr lang="en-US" dirty="0"/>
          </a:p>
        </p:txBody>
      </p:sp>
      <p:sp>
        <p:nvSpPr>
          <p:cNvPr id="5" name="Footer Placeholder 4"/>
          <p:cNvSpPr>
            <a:spLocks noGrp="1"/>
          </p:cNvSpPr>
          <p:nvPr>
            <p:ph type="ftr" sz="quarter" idx="11"/>
          </p:nvPr>
        </p:nvSpPr>
        <p:spPr/>
        <p:txBody>
          <a:bodyPr/>
          <a:lstStyle/>
          <a:p>
            <a:endParaRPr lang="en-US">
              <a:solidFill>
                <a:srgbClr val="444D26"/>
              </a:solidFill>
            </a:endParaRP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lvl2pPr marL="636588" indent="-293688">
              <a:defRPr/>
            </a:lvl2pPr>
            <a:lvl3pPr marL="800100" indent="-230188">
              <a:defRPr/>
            </a:lvl3pPr>
            <a:lvl4pPr marL="979488" indent="-182563">
              <a:defRPr/>
            </a:lvl4pPr>
            <a:lvl5pPr marL="1322388" indent="-1793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solidFill>
                <a:srgbClr val="444D26"/>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9" name="Rectangle 8"/>
          <p:cNvSpPr/>
          <p:nvPr userDrawn="1"/>
        </p:nvSpPr>
        <p:spPr>
          <a:xfrm rot="10800000">
            <a:off x="0" y="0"/>
            <a:ext cx="9201148" cy="6858000"/>
          </a:xfrm>
          <a:prstGeom prst="rect">
            <a:avLst/>
          </a:prstGeom>
          <a:gradFill flip="none" rotWithShape="1">
            <a:gsLst>
              <a:gs pos="21000">
                <a:srgbClr val="0070C0">
                  <a:tint val="66000"/>
                  <a:satMod val="160000"/>
                  <a:alpha val="15000"/>
                </a:srgbClr>
              </a:gs>
              <a:gs pos="100000">
                <a:srgbClr val="0070C0">
                  <a:tint val="44500"/>
                  <a:satMod val="160000"/>
                </a:srgbClr>
              </a:gs>
              <a:gs pos="100000">
                <a:srgbClr val="0070C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Footer Placeholder 13"/>
          <p:cNvSpPr>
            <a:spLocks noGrp="1"/>
          </p:cNvSpPr>
          <p:nvPr>
            <p:ph type="ftr" sz="quarter" idx="12"/>
          </p:nvPr>
        </p:nvSpPr>
        <p:spPr>
          <a:xfrm>
            <a:off x="772554" y="6492637"/>
            <a:ext cx="7665262" cy="365125"/>
          </a:xfrm>
        </p:spPr>
        <p:txBody>
          <a:bodyPr/>
          <a:lstStyle>
            <a:lvl1pPr algn="ctr">
              <a:defRPr/>
            </a:lvl1pPr>
          </a:lstStyle>
          <a:p>
            <a:endParaRPr lang="en-US" dirty="0">
              <a:solidFill>
                <a:srgbClr val="444D26"/>
              </a:solidFill>
            </a:endParaRPr>
          </a:p>
        </p:txBody>
      </p:sp>
      <p:sp>
        <p:nvSpPr>
          <p:cNvPr id="12" name="Rectangle 11"/>
          <p:cNvSpPr/>
          <p:nvPr userDrawn="1"/>
        </p:nvSpPr>
        <p:spPr>
          <a:xfrm>
            <a:off x="57150" y="1577975"/>
            <a:ext cx="1701800" cy="1677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795920" y="1587374"/>
            <a:ext cx="7282961" cy="1667635"/>
          </a:xfrm>
          <a:solidFill>
            <a:srgbClr val="0054A8"/>
          </a:solidFill>
          <a:ln w="19050">
            <a:solidFill>
              <a:schemeClr val="tx1"/>
            </a:solidFill>
          </a:ln>
        </p:spPr>
        <p:txBody>
          <a:bodyPr anchor="ctr">
            <a:normAutofit/>
          </a:bodyPr>
          <a:lstStyle>
            <a:lvl1pPr marL="119063" indent="0" algn="l">
              <a:buNone/>
              <a:defRPr sz="3600" b="0" cap="none">
                <a:solidFill>
                  <a:srgbClr val="FFFFFF"/>
                </a:solidFill>
              </a:defRPr>
            </a:lvl1pPr>
          </a:lstStyle>
          <a:p>
            <a:r>
              <a:rPr lang="en-US" dirty="0" smtClean="0"/>
              <a:t>Click to edit Master title style</a:t>
            </a:r>
            <a:endParaRPr lang="en-US" dirty="0"/>
          </a:p>
        </p:txBody>
      </p:sp>
      <p:pic>
        <p:nvPicPr>
          <p:cNvPr id="3074" name="Picture 2" descr="C:\Users\Owner\Desktop\transit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0175" y="1623058"/>
            <a:ext cx="1593850" cy="1593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9" y="0"/>
            <a:ext cx="8830101" cy="1100265"/>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600">
                <a:latin typeface="Arial" pitchFamily="34" charset="0"/>
                <a:cs typeface="Arial" pitchFamily="34" charset="0"/>
              </a:defRPr>
            </a:lvl3pPr>
            <a:lvl4pPr marL="914400" indent="-117475">
              <a:defRPr sz="12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10"/>
          <p:cNvSpPr>
            <a:spLocks noGrp="1"/>
          </p:cNvSpPr>
          <p:nvPr>
            <p:ph sz="quarter" idx="2"/>
          </p:nvPr>
        </p:nvSpPr>
        <p:spPr>
          <a:xfrm>
            <a:off x="4844901" y="1589567"/>
            <a:ext cx="3886200" cy="4572000"/>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600">
                <a:latin typeface="Arial" pitchFamily="34" charset="0"/>
                <a:cs typeface="Arial" pitchFamily="34" charset="0"/>
              </a:defRPr>
            </a:lvl3pPr>
            <a:lvl4pPr marL="979488" indent="-182563">
              <a:defRPr sz="12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Footer Placeholder 11"/>
          <p:cNvSpPr>
            <a:spLocks noGrp="1"/>
          </p:cNvSpPr>
          <p:nvPr>
            <p:ph type="ftr" sz="quarter" idx="17"/>
          </p:nvPr>
        </p:nvSpPr>
        <p:spPr/>
        <p:txBody>
          <a:bodyPr rtlCol="0"/>
          <a:lstStyle/>
          <a:p>
            <a:endParaRPr lang="en-US">
              <a:solidFill>
                <a:srgbClr val="444D26"/>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609600" y="2438400"/>
            <a:ext cx="3886200" cy="3581400"/>
          </a:xfrm>
          <a:ln w="19050">
            <a:solidFill>
              <a:schemeClr val="tx1"/>
            </a:solidFill>
          </a:ln>
        </p:spPr>
        <p:txBody>
          <a:bodyPr/>
          <a:lstStyle>
            <a:lvl1pPr>
              <a:defRPr sz="2400">
                <a:latin typeface="Arial" pitchFamily="34" charset="0"/>
                <a:cs typeface="Arial" pitchFamily="34" charset="0"/>
              </a:defRPr>
            </a:lvl1pPr>
            <a:lvl2pPr marL="396875" indent="-163513">
              <a:defRPr sz="2000">
                <a:latin typeface="Arial" pitchFamily="34" charset="0"/>
                <a:cs typeface="Arial" pitchFamily="34" charset="0"/>
              </a:defRPr>
            </a:lvl2pPr>
            <a:lvl3pPr marL="569913" indent="-173038">
              <a:defRPr sz="1800">
                <a:latin typeface="Arial" pitchFamily="34" charset="0"/>
                <a:cs typeface="Arial" pitchFamily="34" charset="0"/>
              </a:defRPr>
            </a:lvl3pPr>
            <a:lvl4pPr marL="979488" indent="-182563">
              <a:defRPr sz="1200">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Content Placeholder 12"/>
          <p:cNvSpPr>
            <a:spLocks noGrp="1"/>
          </p:cNvSpPr>
          <p:nvPr>
            <p:ph sz="quarter" idx="4"/>
          </p:nvPr>
        </p:nvSpPr>
        <p:spPr>
          <a:xfrm>
            <a:off x="4800600" y="2438400"/>
            <a:ext cx="3886200" cy="3581400"/>
          </a:xfrm>
          <a:ln w="19050">
            <a:solidFill>
              <a:schemeClr val="tx1"/>
            </a:solidFill>
          </a:ln>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marL="979488" indent="-182563">
              <a:defRPr sz="1200">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Footer Placeholder 13"/>
          <p:cNvSpPr>
            <a:spLocks noGrp="1"/>
          </p:cNvSpPr>
          <p:nvPr>
            <p:ph type="ftr" sz="quarter" idx="17"/>
          </p:nvPr>
        </p:nvSpPr>
        <p:spPr/>
        <p:txBody>
          <a:bodyPr rtlCol="0"/>
          <a:lstStyle/>
          <a:p>
            <a:endParaRPr lang="en-US">
              <a:solidFill>
                <a:srgbClr val="444D26"/>
              </a:solidFill>
            </a:endParaRPr>
          </a:p>
        </p:txBody>
      </p:sp>
      <p:sp>
        <p:nvSpPr>
          <p:cNvPr id="16" name="Text Placeholder 15"/>
          <p:cNvSpPr>
            <a:spLocks noGrp="1"/>
          </p:cNvSpPr>
          <p:nvPr>
            <p:ph type="body" sz="quarter" idx="1"/>
          </p:nvPr>
        </p:nvSpPr>
        <p:spPr>
          <a:xfrm>
            <a:off x="609600" y="1752600"/>
            <a:ext cx="3886200" cy="640080"/>
          </a:xfrm>
          <a:solidFill>
            <a:srgbClr val="0054A8"/>
          </a:solidFill>
          <a:ln w="19050">
            <a:solidFill>
              <a:schemeClr val="tx1"/>
            </a:solidFill>
          </a:ln>
        </p:spPr>
        <p:txBody>
          <a:bodyPr rtlCol="0" anchor="ctr">
            <a:noAutofit/>
          </a:bodyPr>
          <a:lstStyle>
            <a:lvl1pPr marL="0" indent="0" algn="ctr">
              <a:buFontTx/>
              <a:buNone/>
              <a:defRPr sz="2800" b="1">
                <a:solidFill>
                  <a:srgbClr val="FFFFFF"/>
                </a:solidFill>
                <a:effectLst>
                  <a:outerShdw blurRad="38100" dist="38100" dir="2700000" algn="tl">
                    <a:srgbClr val="000000">
                      <a:alpha val="43137"/>
                    </a:srgbClr>
                  </a:outerShdw>
                </a:effectLst>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0054A8"/>
          </a:solidFill>
          <a:ln w="19050">
            <a:solidFill>
              <a:schemeClr val="tx1"/>
            </a:solidFill>
          </a:ln>
        </p:spPr>
        <p:txBody>
          <a:bodyPr rtlCol="0" anchor="ctr">
            <a:noAutofit/>
          </a:bodyPr>
          <a:lstStyle>
            <a:lvl1pPr marL="0" indent="0">
              <a:buFontTx/>
              <a:buNone/>
              <a:defRPr sz="2800" b="1">
                <a:solidFill>
                  <a:srgbClr val="FFFFFF"/>
                </a:solidFill>
                <a:effectLst>
                  <a:outerShdw blurRad="38100" dist="38100" dir="2700000" algn="tl">
                    <a:srgbClr val="000000">
                      <a:alpha val="43137"/>
                    </a:srgbClr>
                  </a:outerShdw>
                </a:effectLst>
              </a:defRPr>
            </a:lvl1pPr>
          </a:lstStyle>
          <a:p>
            <a:pPr lvl="0"/>
            <a:r>
              <a:rPr lang="en-US" dirty="0" smtClean="0"/>
              <a:t>Click to edit Master text styles</a:t>
            </a:r>
          </a:p>
        </p:txBody>
      </p:sp>
      <p:sp>
        <p:nvSpPr>
          <p:cNvPr id="8" name="Title 1"/>
          <p:cNvSpPr>
            <a:spLocks noGrp="1"/>
          </p:cNvSpPr>
          <p:nvPr>
            <p:ph type="title"/>
          </p:nvPr>
        </p:nvSpPr>
        <p:spPr>
          <a:xfrm>
            <a:off x="888521" y="136585"/>
            <a:ext cx="8255479" cy="955895"/>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solidFill>
                <a:srgbClr val="444D26"/>
              </a:solidFill>
            </a:endParaRPr>
          </a:p>
        </p:txBody>
      </p:sp>
      <p:sp>
        <p:nvSpPr>
          <p:cNvPr id="5" name="Title 1"/>
          <p:cNvSpPr>
            <a:spLocks noGrp="1"/>
          </p:cNvSpPr>
          <p:nvPr>
            <p:ph type="title"/>
          </p:nvPr>
        </p:nvSpPr>
        <p:spPr>
          <a:xfrm>
            <a:off x="888521" y="84836"/>
            <a:ext cx="8255479" cy="1010728"/>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srgbClr val="444D26"/>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solidFill>
                <a:srgbClr val="444D26"/>
              </a:solidFill>
            </a:endParaRPr>
          </a:p>
        </p:txBody>
      </p:sp>
      <p:sp>
        <p:nvSpPr>
          <p:cNvPr id="9" name="Content Placeholder 8"/>
          <p:cNvSpPr>
            <a:spLocks noGrp="1"/>
          </p:cNvSpPr>
          <p:nvPr>
            <p:ph sz="quarter" idx="1"/>
          </p:nvPr>
        </p:nvSpPr>
        <p:spPr>
          <a:xfrm>
            <a:off x="2362200" y="1752600"/>
            <a:ext cx="6400800" cy="4419600"/>
          </a:xfrm>
        </p:spPr>
        <p:txBody>
          <a:bodyPr/>
          <a:lstStyle>
            <a:lvl2pPr marL="396875" indent="-163513">
              <a:defRPr/>
            </a:lvl2pPr>
            <a:lvl3pPr marL="569913" indent="-173038">
              <a:defRPr/>
            </a:lvl3pPr>
            <a:lvl4pPr marL="979488" indent="-182563">
              <a:defRPr/>
            </a:lvl4pPr>
            <a:lvl5pPr marL="1322388" indent="-179388">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
        <p:nvSpPr>
          <p:cNvPr id="7" name="Title 1"/>
          <p:cNvSpPr>
            <a:spLocks noGrp="1"/>
          </p:cNvSpPr>
          <p:nvPr>
            <p:ph type="title"/>
          </p:nvPr>
        </p:nvSpPr>
        <p:spPr>
          <a:xfrm>
            <a:off x="1233578" y="127958"/>
            <a:ext cx="7835310" cy="955895"/>
          </a:xfrm>
        </p:spPr>
        <p:txBody>
          <a:bodyPr anchor="b"/>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endParaRPr lang="en-US">
              <a:solidFill>
                <a:prstClr val="black"/>
              </a:solidFill>
            </a:endParaRPr>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pPr algn="ctr"/>
            <a:fld id="{1AD93096-5B34-4342-9326-69289CEAE4C2}" type="slidenum">
              <a:rPr lang="en-US" smtClean="0">
                <a:solidFill>
                  <a:prstClr val="black"/>
                </a:solidFill>
              </a:rPr>
              <a:pPr algn="ctr"/>
              <a:t>‹#›</a:t>
            </a:fld>
            <a:endParaRPr lang="en-US" dirty="0">
              <a:solidFill>
                <a:prstClr val="black"/>
              </a:solidFill>
            </a:endParaRPr>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solidFill>
                <a:srgbClr val="444D26"/>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5600" y="0"/>
            <a:ext cx="8788400" cy="1092459"/>
          </a:xfrm>
          <a:prstGeom prst="rect">
            <a:avLst/>
          </a:prstGeom>
        </p:spPr>
        <p:txBody>
          <a:bodyPr vert="horz" anchor="b">
            <a:normAutofit/>
          </a:bodyPr>
          <a:lstStyle/>
          <a:p>
            <a:r>
              <a:rPr lang="en-US" dirty="0" smtClean="0"/>
              <a:t>Click to edit Master title style</a:t>
            </a:r>
            <a:endParaRPr lang="en-US" dirty="0"/>
          </a:p>
        </p:txBody>
      </p:sp>
      <p:sp>
        <p:nvSpPr>
          <p:cNvPr id="3" name="Footer Placeholder 2"/>
          <p:cNvSpPr>
            <a:spLocks noGrp="1"/>
          </p:cNvSpPr>
          <p:nvPr>
            <p:ph type="ftr" sz="quarter" idx="3"/>
          </p:nvPr>
        </p:nvSpPr>
        <p:spPr>
          <a:xfrm>
            <a:off x="500964" y="6492637"/>
            <a:ext cx="7665262" cy="365125"/>
          </a:xfrm>
          <a:prstGeom prst="rect">
            <a:avLst/>
          </a:prstGeom>
        </p:spPr>
        <p:txBody>
          <a:bodyPr vert="horz" anchor="ctr"/>
          <a:lstStyle>
            <a:lvl1pPr algn="l">
              <a:defRPr sz="1000">
                <a:solidFill>
                  <a:schemeClr val="tx2"/>
                </a:solidFill>
              </a:defRPr>
            </a:lvl1pPr>
          </a:lstStyle>
          <a:p>
            <a:endParaRPr lang="en-US" dirty="0">
              <a:solidFill>
                <a:srgbClr val="444D26"/>
              </a:solidFill>
            </a:endParaRPr>
          </a:p>
        </p:txBody>
      </p:sp>
      <p:sp>
        <p:nvSpPr>
          <p:cNvPr id="13" name="Text Placeholder 12"/>
          <p:cNvSpPr>
            <a:spLocks noGrp="1"/>
          </p:cNvSpPr>
          <p:nvPr userDrawn="1">
            <p:ph type="body" idx="1"/>
          </p:nvPr>
        </p:nvSpPr>
        <p:spPr>
          <a:xfrm>
            <a:off x="427326" y="1214475"/>
            <a:ext cx="8153400" cy="4526280"/>
          </a:xfrm>
          <a:prstGeom prst="rect">
            <a:avLst/>
          </a:prstGeom>
        </p:spPr>
        <p:txBody>
          <a:bodyPr vert="horz">
            <a:normAutofit/>
          </a:bodyPr>
          <a:lstStyle/>
          <a:p>
            <a:pPr lvl="0"/>
            <a:r>
              <a:rPr lang="en-US" dirty="0" smtClean="0"/>
              <a:t>Click to edit Master text styles</a:t>
            </a:r>
          </a:p>
          <a:p>
            <a:pPr lvl="1"/>
            <a:r>
              <a:rPr lang="en-US" dirty="0" smtClean="0"/>
              <a:t>Second level</a:t>
            </a:r>
          </a:p>
          <a:p>
            <a:pPr lvl="2"/>
            <a:r>
              <a:rPr lang="en-US" dirty="0" smtClean="0"/>
              <a:t>Third level</a:t>
            </a:r>
          </a:p>
        </p:txBody>
      </p:sp>
      <p:cxnSp>
        <p:nvCxnSpPr>
          <p:cNvPr id="5" name="Straight Connector 4"/>
          <p:cNvCxnSpPr/>
          <p:nvPr userDrawn="1"/>
        </p:nvCxnSpPr>
        <p:spPr>
          <a:xfrm>
            <a:off x="330200" y="1107939"/>
            <a:ext cx="7704091" cy="0"/>
          </a:xfrm>
          <a:prstGeom prst="line">
            <a:avLst/>
          </a:prstGeom>
          <a:ln w="57150">
            <a:solidFill>
              <a:srgbClr val="0054A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50" name="Picture 2" descr="C:\Users\Owner\Desktop\corner logo.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53738" y="63500"/>
            <a:ext cx="939989" cy="10858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hf hdr="0" ftr="0" dt="0"/>
  <p:txStyles>
    <p:titleStyle>
      <a:lvl1pPr algn="l" rtl="0" eaLnBrk="1" latinLnBrk="0" hangingPunct="1">
        <a:spcBef>
          <a:spcPct val="0"/>
        </a:spcBef>
        <a:buNone/>
        <a:defRPr sz="3600" kern="1200">
          <a:solidFill>
            <a:srgbClr val="0054A8"/>
          </a:solidFill>
          <a:effectLst>
            <a:outerShdw blurRad="38100" dist="38100" dir="2700000" algn="tl">
              <a:srgbClr val="000000">
                <a:alpha val="43137"/>
              </a:srgbClr>
            </a:outerShdw>
          </a:effectLst>
          <a:latin typeface="Arial" pitchFamily="34" charset="0"/>
          <a:ea typeface="+mj-ea"/>
          <a:cs typeface="Arial" pitchFamily="34" charset="0"/>
        </a:defRPr>
      </a:lvl1pPr>
    </p:titleStyle>
    <p:bodyStyle>
      <a:lvl1pPr marL="228600" indent="-228600" algn="l" rtl="0" eaLnBrk="1" latinLnBrk="0" hangingPunct="1">
        <a:spcBef>
          <a:spcPts val="300"/>
        </a:spcBef>
        <a:spcAft>
          <a:spcPts val="300"/>
        </a:spcAft>
        <a:buClrTx/>
        <a:buSzPct val="100000"/>
        <a:buFont typeface="Wingdings" pitchFamily="2" charset="2"/>
        <a:buChar char="§"/>
        <a:defRPr sz="2400" kern="1200">
          <a:solidFill>
            <a:schemeClr val="tx1"/>
          </a:solidFill>
          <a:latin typeface="Arial" pitchFamily="34" charset="0"/>
          <a:ea typeface="+mn-ea"/>
          <a:cs typeface="Arial" pitchFamily="34" charset="0"/>
        </a:defRPr>
      </a:lvl1pPr>
      <a:lvl2pPr marL="396875" indent="-163513" algn="l" rtl="0" eaLnBrk="1" latinLnBrk="0" hangingPunct="1">
        <a:spcBef>
          <a:spcPts val="600"/>
        </a:spcBef>
        <a:spcAft>
          <a:spcPts val="600"/>
        </a:spcAft>
        <a:buClrTx/>
        <a:buSzPct val="100000"/>
        <a:buFont typeface="Arial" pitchFamily="34" charset="0"/>
        <a:buChar char="•"/>
        <a:defRPr sz="2000" kern="1200">
          <a:solidFill>
            <a:schemeClr val="tx1"/>
          </a:solidFill>
          <a:latin typeface="Arial" pitchFamily="34" charset="0"/>
          <a:ea typeface="+mn-ea"/>
          <a:cs typeface="Arial" pitchFamily="34" charset="0"/>
        </a:defRPr>
      </a:lvl2pPr>
      <a:lvl3pPr marL="569913" indent="-173038" algn="l" rtl="0" eaLnBrk="1" latinLnBrk="0" hangingPunct="1">
        <a:spcBef>
          <a:spcPts val="600"/>
        </a:spcBef>
        <a:spcAft>
          <a:spcPts val="600"/>
        </a:spcAft>
        <a:buClrTx/>
        <a:buSzPct val="100000"/>
        <a:buFont typeface="Arial" pitchFamily="34" charset="0"/>
        <a:buChar char="−"/>
        <a:tabLst/>
        <a:defRPr sz="1800" kern="1200">
          <a:solidFill>
            <a:schemeClr val="tx1"/>
          </a:solidFill>
          <a:latin typeface="Arial" pitchFamily="34" charset="0"/>
          <a:ea typeface="+mn-ea"/>
          <a:cs typeface="Arial" pitchFamily="34" charset="0"/>
        </a:defRPr>
      </a:lvl3pPr>
      <a:lvl4pPr marL="914400" indent="-117475" algn="l" rtl="0" eaLnBrk="1" latinLnBrk="0" hangingPunct="1">
        <a:spcBef>
          <a:spcPts val="600"/>
        </a:spcBef>
        <a:spcAft>
          <a:spcPts val="600"/>
        </a:spcAft>
        <a:buClr>
          <a:srgbClr val="004992"/>
        </a:buClr>
        <a:buSzPct val="100000"/>
        <a:buFont typeface="Arial" pitchFamily="34" charset="0"/>
        <a:buChar char="•"/>
        <a:defRPr sz="2000" kern="1200">
          <a:solidFill>
            <a:schemeClr val="tx1"/>
          </a:solidFill>
          <a:latin typeface="Arial" pitchFamily="34" charset="0"/>
          <a:ea typeface="+mn-ea"/>
          <a:cs typeface="Arial" pitchFamily="34" charset="0"/>
        </a:defRPr>
      </a:lvl4pPr>
      <a:lvl5pPr marL="1371600" indent="-228600" algn="l" rtl="0" eaLnBrk="1" latinLnBrk="0" hangingPunct="1">
        <a:spcBef>
          <a:spcPts val="600"/>
        </a:spcBef>
        <a:spcAft>
          <a:spcPts val="600"/>
        </a:spcAft>
        <a:buClr>
          <a:srgbClr val="FFC000"/>
        </a:buClr>
        <a:buSzPct val="80000"/>
        <a:buFont typeface="Arial" pitchFamily="34" charset="0"/>
        <a:buChar char="•"/>
        <a:defRPr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5600" y="0"/>
            <a:ext cx="8788400" cy="1092459"/>
          </a:xfrm>
          <a:prstGeom prst="rect">
            <a:avLst/>
          </a:prstGeom>
        </p:spPr>
        <p:txBody>
          <a:bodyPr vert="horz" anchor="b">
            <a:normAutofit/>
          </a:bodyPr>
          <a:lstStyle/>
          <a:p>
            <a:r>
              <a:rPr lang="en-US" dirty="0" smtClean="0"/>
              <a:t>Click to edit Master title style</a:t>
            </a:r>
            <a:endParaRPr lang="en-US" dirty="0"/>
          </a:p>
        </p:txBody>
      </p:sp>
      <p:sp>
        <p:nvSpPr>
          <p:cNvPr id="3" name="Footer Placeholder 2"/>
          <p:cNvSpPr>
            <a:spLocks noGrp="1"/>
          </p:cNvSpPr>
          <p:nvPr>
            <p:ph type="ftr" sz="quarter" idx="3"/>
          </p:nvPr>
        </p:nvSpPr>
        <p:spPr>
          <a:xfrm>
            <a:off x="500964" y="6492637"/>
            <a:ext cx="7665262" cy="365125"/>
          </a:xfrm>
          <a:prstGeom prst="rect">
            <a:avLst/>
          </a:prstGeom>
        </p:spPr>
        <p:txBody>
          <a:bodyPr vert="horz" anchor="ctr"/>
          <a:lstStyle>
            <a:lvl1pPr algn="l">
              <a:defRPr sz="1000">
                <a:solidFill>
                  <a:schemeClr val="tx2"/>
                </a:solidFill>
              </a:defRPr>
            </a:lvl1pPr>
          </a:lstStyle>
          <a:p>
            <a:endParaRPr lang="en-US" dirty="0">
              <a:solidFill>
                <a:srgbClr val="444D26"/>
              </a:solidFill>
            </a:endParaRPr>
          </a:p>
        </p:txBody>
      </p:sp>
      <p:sp>
        <p:nvSpPr>
          <p:cNvPr id="13" name="Text Placeholder 12"/>
          <p:cNvSpPr>
            <a:spLocks noGrp="1"/>
          </p:cNvSpPr>
          <p:nvPr userDrawn="1">
            <p:ph type="body" idx="1"/>
          </p:nvPr>
        </p:nvSpPr>
        <p:spPr>
          <a:xfrm>
            <a:off x="427326" y="1214475"/>
            <a:ext cx="8153400" cy="4526280"/>
          </a:xfrm>
          <a:prstGeom prst="rect">
            <a:avLst/>
          </a:prstGeom>
        </p:spPr>
        <p:txBody>
          <a:bodyPr vert="horz">
            <a:normAutofit/>
          </a:bodyPr>
          <a:lstStyle/>
          <a:p>
            <a:pPr lvl="0"/>
            <a:r>
              <a:rPr lang="en-US" dirty="0" smtClean="0"/>
              <a:t>Click to edit Master text styles</a:t>
            </a:r>
          </a:p>
          <a:p>
            <a:pPr lvl="1"/>
            <a:r>
              <a:rPr lang="en-US" dirty="0" smtClean="0"/>
              <a:t>Second level</a:t>
            </a:r>
          </a:p>
          <a:p>
            <a:pPr lvl="2"/>
            <a:r>
              <a:rPr lang="en-US" dirty="0" smtClean="0"/>
              <a:t>Third level</a:t>
            </a:r>
          </a:p>
        </p:txBody>
      </p:sp>
      <p:cxnSp>
        <p:nvCxnSpPr>
          <p:cNvPr id="5" name="Straight Connector 4"/>
          <p:cNvCxnSpPr/>
          <p:nvPr userDrawn="1"/>
        </p:nvCxnSpPr>
        <p:spPr>
          <a:xfrm>
            <a:off x="330200" y="1107939"/>
            <a:ext cx="7704091" cy="0"/>
          </a:xfrm>
          <a:prstGeom prst="line">
            <a:avLst/>
          </a:prstGeom>
          <a:ln w="57150">
            <a:solidFill>
              <a:srgbClr val="0054A8"/>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50" name="Picture 2" descr="C:\Users\Owner\Desktop\corner logo.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53738" y="63500"/>
            <a:ext cx="939989" cy="10858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hf hdr="0" ftr="0" dt="0"/>
  <p:txStyles>
    <p:titleStyle>
      <a:lvl1pPr algn="l" rtl="0" eaLnBrk="1" latinLnBrk="0" hangingPunct="1">
        <a:spcBef>
          <a:spcPct val="0"/>
        </a:spcBef>
        <a:buNone/>
        <a:defRPr sz="3600" kern="1200">
          <a:solidFill>
            <a:srgbClr val="0054A8"/>
          </a:solidFill>
          <a:effectLst>
            <a:outerShdw blurRad="38100" dist="38100" dir="2700000" algn="tl">
              <a:srgbClr val="000000">
                <a:alpha val="43137"/>
              </a:srgbClr>
            </a:outerShdw>
          </a:effectLst>
          <a:latin typeface="Arial" pitchFamily="34" charset="0"/>
          <a:ea typeface="+mj-ea"/>
          <a:cs typeface="Arial" pitchFamily="34" charset="0"/>
        </a:defRPr>
      </a:lvl1pPr>
    </p:titleStyle>
    <p:bodyStyle>
      <a:lvl1pPr marL="228600" indent="-228600" algn="l" rtl="0" eaLnBrk="1" latinLnBrk="0" hangingPunct="1">
        <a:spcBef>
          <a:spcPts val="300"/>
        </a:spcBef>
        <a:spcAft>
          <a:spcPts val="300"/>
        </a:spcAft>
        <a:buClrTx/>
        <a:buSzPct val="100000"/>
        <a:buFont typeface="Wingdings" pitchFamily="2" charset="2"/>
        <a:buChar char="§"/>
        <a:defRPr sz="2400" kern="1200">
          <a:solidFill>
            <a:schemeClr val="tx1"/>
          </a:solidFill>
          <a:latin typeface="Arial" pitchFamily="34" charset="0"/>
          <a:ea typeface="+mn-ea"/>
          <a:cs typeface="Arial" pitchFamily="34" charset="0"/>
        </a:defRPr>
      </a:lvl1pPr>
      <a:lvl2pPr marL="396875" indent="-163513" algn="l" rtl="0" eaLnBrk="1" latinLnBrk="0" hangingPunct="1">
        <a:spcBef>
          <a:spcPts val="600"/>
        </a:spcBef>
        <a:spcAft>
          <a:spcPts val="600"/>
        </a:spcAft>
        <a:buClrTx/>
        <a:buSzPct val="100000"/>
        <a:buFont typeface="Arial" pitchFamily="34" charset="0"/>
        <a:buChar char="•"/>
        <a:defRPr sz="2000" kern="1200">
          <a:solidFill>
            <a:schemeClr val="tx1"/>
          </a:solidFill>
          <a:latin typeface="Arial" pitchFamily="34" charset="0"/>
          <a:ea typeface="+mn-ea"/>
          <a:cs typeface="Arial" pitchFamily="34" charset="0"/>
        </a:defRPr>
      </a:lvl2pPr>
      <a:lvl3pPr marL="569913" indent="-173038" algn="l" rtl="0" eaLnBrk="1" latinLnBrk="0" hangingPunct="1">
        <a:spcBef>
          <a:spcPts val="600"/>
        </a:spcBef>
        <a:spcAft>
          <a:spcPts val="600"/>
        </a:spcAft>
        <a:buClrTx/>
        <a:buSzPct val="100000"/>
        <a:buFont typeface="Arial" pitchFamily="34" charset="0"/>
        <a:buChar char="−"/>
        <a:tabLst/>
        <a:defRPr sz="1800" kern="1200">
          <a:solidFill>
            <a:schemeClr val="tx1"/>
          </a:solidFill>
          <a:latin typeface="Arial" pitchFamily="34" charset="0"/>
          <a:ea typeface="+mn-ea"/>
          <a:cs typeface="Arial" pitchFamily="34" charset="0"/>
        </a:defRPr>
      </a:lvl3pPr>
      <a:lvl4pPr marL="914400" indent="-117475" algn="l" rtl="0" eaLnBrk="1" latinLnBrk="0" hangingPunct="1">
        <a:spcBef>
          <a:spcPts val="600"/>
        </a:spcBef>
        <a:spcAft>
          <a:spcPts val="600"/>
        </a:spcAft>
        <a:buClr>
          <a:srgbClr val="004992"/>
        </a:buClr>
        <a:buSzPct val="100000"/>
        <a:buFont typeface="Arial" pitchFamily="34" charset="0"/>
        <a:buChar char="•"/>
        <a:defRPr sz="2000" kern="1200">
          <a:solidFill>
            <a:schemeClr val="tx1"/>
          </a:solidFill>
          <a:latin typeface="Arial" pitchFamily="34" charset="0"/>
          <a:ea typeface="+mn-ea"/>
          <a:cs typeface="Arial" pitchFamily="34" charset="0"/>
        </a:defRPr>
      </a:lvl4pPr>
      <a:lvl5pPr marL="1371600" indent="-228600" algn="l" rtl="0" eaLnBrk="1" latinLnBrk="0" hangingPunct="1">
        <a:spcBef>
          <a:spcPts val="600"/>
        </a:spcBef>
        <a:spcAft>
          <a:spcPts val="600"/>
        </a:spcAft>
        <a:buClr>
          <a:srgbClr val="FFC000"/>
        </a:buClr>
        <a:buSzPct val="80000"/>
        <a:buFont typeface="Arial" pitchFamily="34" charset="0"/>
        <a:buChar char="•"/>
        <a:defRPr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image" Target="../media/image18.e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txBox="1">
            <a:spLocks/>
          </p:cNvSpPr>
          <p:nvPr/>
        </p:nvSpPr>
        <p:spPr>
          <a:xfrm>
            <a:off x="0" y="0"/>
            <a:ext cx="9144000" cy="228600"/>
          </a:xfrm>
          <a:prstGeom prst="rect">
            <a:avLst/>
          </a:prstGeom>
        </p:spPr>
        <p:txBody>
          <a:bodyPr vert="horz" anchor="b">
            <a:normAutofit fontScale="25000" lnSpcReduction="20000"/>
          </a:bodyPr>
          <a:lstStyle>
            <a:lvl1pPr algn="ctr" rtl="0" eaLnBrk="1" latinLnBrk="0" hangingPunct="1">
              <a:spcBef>
                <a:spcPct val="0"/>
              </a:spcBef>
              <a:buNone/>
              <a:defRPr lang="en-US" sz="3600" b="1" kern="1200" baseline="0" dirty="0">
                <a:solidFill>
                  <a:srgbClr val="004992"/>
                </a:solidFill>
                <a:effectLst>
                  <a:outerShdw blurRad="38100" dist="38100" dir="2700000" algn="tl">
                    <a:srgbClr val="000000">
                      <a:alpha val="43137"/>
                    </a:srgbClr>
                  </a:outerShdw>
                </a:effectLst>
                <a:latin typeface="Arial" pitchFamily="34" charset="0"/>
                <a:ea typeface="+mn-ea"/>
                <a:cs typeface="Arial" pitchFamily="34" charset="0"/>
              </a:defRPr>
            </a:lvl1pPr>
          </a:lstStyle>
          <a:p>
            <a:endParaRPr lang="en-US" sz="4000" b="0" dirty="0">
              <a:solidFill>
                <a:schemeClr val="tx1"/>
              </a:solidFill>
            </a:endParaRPr>
          </a:p>
        </p:txBody>
      </p:sp>
      <p:sp>
        <p:nvSpPr>
          <p:cNvPr id="5" name="TextBox 4"/>
          <p:cNvSpPr txBox="1"/>
          <p:nvPr/>
        </p:nvSpPr>
        <p:spPr>
          <a:xfrm>
            <a:off x="1828800" y="1676401"/>
            <a:ext cx="5486400" cy="766606"/>
          </a:xfrm>
          <a:prstGeom prst="rect">
            <a:avLst/>
          </a:prstGeom>
          <a:noFill/>
        </p:spPr>
        <p:txBody>
          <a:bodyPr wrap="square" rtlCol="0" anchor="ctr">
            <a:noAutofit/>
          </a:bodyPr>
          <a:lstStyle/>
          <a:p>
            <a:pPr algn="ctr">
              <a:spcBef>
                <a:spcPts val="600"/>
              </a:spcBef>
              <a:spcAft>
                <a:spcPts val="600"/>
              </a:spcAft>
            </a:pPr>
            <a:endParaRPr lang="en-US" sz="2900" dirty="0">
              <a:solidFill>
                <a:schemeClr val="bg1"/>
              </a:solidFill>
            </a:endParaRPr>
          </a:p>
        </p:txBody>
      </p:sp>
      <p:sp>
        <p:nvSpPr>
          <p:cNvPr id="4" name="TextBox 3"/>
          <p:cNvSpPr txBox="1"/>
          <p:nvPr/>
        </p:nvSpPr>
        <p:spPr>
          <a:xfrm>
            <a:off x="457200" y="290155"/>
            <a:ext cx="8305800" cy="1200329"/>
          </a:xfrm>
          <a:prstGeom prst="rect">
            <a:avLst/>
          </a:prstGeom>
          <a:solidFill>
            <a:srgbClr val="0070C0"/>
          </a:solidFill>
        </p:spPr>
        <p:txBody>
          <a:bodyPr wrap="square" rtlCol="0" anchor="ctr">
            <a:spAutoFit/>
          </a:bodyPr>
          <a:lstStyle/>
          <a:p>
            <a:pPr algn="ctr"/>
            <a:r>
              <a:rPr lang="en-US" sz="3600" b="1" dirty="0" smtClean="0">
                <a:solidFill>
                  <a:schemeClr val="bg1"/>
                </a:solidFill>
              </a:rPr>
              <a:t>Supporting Teachers in the PGES Student Growth Goal Component</a:t>
            </a:r>
            <a:endParaRPr lang="en-US" sz="3600" b="1" dirty="0">
              <a:solidFill>
                <a:schemeClr val="bg1"/>
              </a:solidFill>
            </a:endParaRPr>
          </a:p>
        </p:txBody>
      </p:sp>
      <p:sp>
        <p:nvSpPr>
          <p:cNvPr id="7" name="TextBox 6"/>
          <p:cNvSpPr txBox="1"/>
          <p:nvPr/>
        </p:nvSpPr>
        <p:spPr>
          <a:xfrm>
            <a:off x="3200400" y="2477869"/>
            <a:ext cx="2743200" cy="646331"/>
          </a:xfrm>
          <a:prstGeom prst="rect">
            <a:avLst/>
          </a:prstGeom>
          <a:noFill/>
        </p:spPr>
        <p:txBody>
          <a:bodyPr wrap="square" rtlCol="0">
            <a:spAutoFit/>
          </a:bodyPr>
          <a:lstStyle/>
          <a:p>
            <a:pPr algn="ctr"/>
            <a:r>
              <a:rPr lang="en-US" dirty="0" smtClean="0"/>
              <a:t>Presenter</a:t>
            </a:r>
          </a:p>
          <a:p>
            <a:pPr algn="ctr"/>
            <a:r>
              <a:rPr lang="en-US" b="1" dirty="0" smtClean="0"/>
              <a:t>Dr. Lauri Leeper</a:t>
            </a:r>
            <a:endParaRPr lang="en-US" b="1" dirty="0"/>
          </a:p>
        </p:txBody>
      </p:sp>
      <p:sp>
        <p:nvSpPr>
          <p:cNvPr id="6" name="Rectangle 5"/>
          <p:cNvSpPr/>
          <p:nvPr/>
        </p:nvSpPr>
        <p:spPr>
          <a:xfrm>
            <a:off x="2057400" y="1905000"/>
            <a:ext cx="5006499" cy="430887"/>
          </a:xfrm>
          <a:prstGeom prst="rect">
            <a:avLst/>
          </a:prstGeom>
        </p:spPr>
        <p:txBody>
          <a:bodyPr wrap="square">
            <a:spAutoFit/>
          </a:bodyPr>
          <a:lstStyle/>
          <a:p>
            <a:r>
              <a:rPr lang="en-US" sz="2200" b="1" dirty="0" smtClean="0">
                <a:solidFill>
                  <a:schemeClr val="bg1"/>
                </a:solidFill>
              </a:rPr>
              <a:t>What Principals Most Need to Know</a:t>
            </a:r>
            <a:endParaRPr lang="en-US" sz="2200" dirty="0"/>
          </a:p>
        </p:txBody>
      </p:sp>
    </p:spTree>
    <p:extLst>
      <p:ext uri="{BB962C8B-B14F-4D97-AF65-F5344CB8AC3E}">
        <p14:creationId xmlns:p14="http://schemas.microsoft.com/office/powerpoint/2010/main" val="1343954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endParaRPr lang="en-US" sz="2800" dirty="0"/>
          </a:p>
        </p:txBody>
      </p:sp>
      <p:sp>
        <p:nvSpPr>
          <p:cNvPr id="4" name="Title 3"/>
          <p:cNvSpPr>
            <a:spLocks noGrp="1"/>
          </p:cNvSpPr>
          <p:nvPr>
            <p:ph type="title"/>
          </p:nvPr>
        </p:nvSpPr>
        <p:spPr/>
        <p:txBody>
          <a:bodyPr>
            <a:normAutofit/>
          </a:bodyPr>
          <a:lstStyle/>
          <a:p>
            <a:r>
              <a:rPr lang="en-US" sz="2800" dirty="0" smtClean="0">
                <a:ea typeface="ＭＳ Ｐゴシック" pitchFamily="34" charset="-128"/>
              </a:rPr>
              <a:t>What does research say about student growth goals and  student achievement?</a:t>
            </a:r>
            <a:endParaRPr lang="en-US" sz="2800"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Emma’s Mid-year Review</a:t>
            </a:r>
            <a:endParaRPr lang="en-US" dirty="0"/>
          </a:p>
        </p:txBody>
      </p:sp>
      <p:sp>
        <p:nvSpPr>
          <p:cNvPr id="3" name="Content Placeholder 2"/>
          <p:cNvSpPr>
            <a:spLocks noGrp="1"/>
          </p:cNvSpPr>
          <p:nvPr>
            <p:ph sz="quarter" idx="1"/>
          </p:nvPr>
        </p:nvSpPr>
        <p:spPr>
          <a:xfrm>
            <a:off x="612648" y="1600200"/>
            <a:ext cx="8153400" cy="2362200"/>
          </a:xfrm>
          <a:solidFill>
            <a:schemeClr val="bg1">
              <a:lumMod val="85000"/>
            </a:schemeClr>
          </a:solidFill>
          <a:ln w="19050">
            <a:solidFill>
              <a:schemeClr val="tx1"/>
            </a:solidFill>
          </a:ln>
        </p:spPr>
        <p:txBody>
          <a:bodyPr>
            <a:normAutofit lnSpcReduction="10000"/>
          </a:bodyPr>
          <a:lstStyle/>
          <a:p>
            <a:pPr algn="ctr">
              <a:buNone/>
            </a:pPr>
            <a:r>
              <a:rPr lang="en-US" b="1" dirty="0" smtClean="0"/>
              <a:t>Review Emma’s mid-year data. (Discuss with your table mates.)</a:t>
            </a:r>
          </a:p>
          <a:p>
            <a:r>
              <a:rPr lang="en-US" dirty="0" smtClean="0"/>
              <a:t>Are Emma’s students making progress?</a:t>
            </a:r>
          </a:p>
          <a:p>
            <a:r>
              <a:rPr lang="en-US" dirty="0" smtClean="0"/>
              <a:t>How are her strategies working?</a:t>
            </a:r>
          </a:p>
          <a:p>
            <a:r>
              <a:rPr lang="en-US" dirty="0" smtClean="0"/>
              <a:t>Does she recommend adjusting or discontinuing instructional strategies?</a:t>
            </a:r>
            <a:endParaRPr lang="en-US"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37-39</a:t>
            </a: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81000" y="57150"/>
            <a:ext cx="8763000" cy="990600"/>
          </a:xfrm>
        </p:spPr>
        <p:txBody>
          <a:bodyPr>
            <a:noAutofit/>
          </a:bodyPr>
          <a:lstStyle/>
          <a:p>
            <a:r>
              <a:rPr lang="en-US" sz="3200" dirty="0" smtClean="0">
                <a:ea typeface="ＭＳ Ｐゴシック" pitchFamily="34" charset="-128"/>
              </a:rPr>
              <a:t>Emma’s Strategies </a:t>
            </a:r>
            <a:br>
              <a:rPr lang="en-US" sz="3200" dirty="0" smtClean="0">
                <a:ea typeface="ＭＳ Ｐゴシック" pitchFamily="34" charset="-128"/>
              </a:rPr>
            </a:br>
            <a:r>
              <a:rPr lang="en-US" sz="3200" dirty="0" smtClean="0">
                <a:ea typeface="ＭＳ Ｐゴシック" pitchFamily="34" charset="-128"/>
              </a:rPr>
              <a:t>for Teaching and Learning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6506130"/>
              </p:ext>
            </p:extLst>
          </p:nvPr>
        </p:nvGraphicFramePr>
        <p:xfrm>
          <a:off x="381000" y="1295400"/>
          <a:ext cx="8229600" cy="1524000"/>
        </p:xfrm>
        <a:graphic>
          <a:graphicData uri="http://schemas.openxmlformats.org/drawingml/2006/table">
            <a:tbl>
              <a:tblPr firstRow="1" bandRow="1">
                <a:tableStyleId>{616DA210-FB5B-4158-B5E0-FEB733F419BA}</a:tableStyleId>
              </a:tblPr>
              <a:tblGrid>
                <a:gridCol w="8229600"/>
              </a:tblGrid>
              <a:tr h="4190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bg1"/>
                          </a:solidFill>
                          <a:effectLst/>
                          <a:latin typeface="Arial" pitchFamily="34" charset="0"/>
                          <a:ea typeface="Times" charset="0"/>
                          <a:cs typeface="Arial" pitchFamily="34" charset="0"/>
                        </a:rPr>
                        <a:t>Strategy 1</a:t>
                      </a:r>
                      <a:endParaRPr kumimoji="0" lang="en-US" sz="2000" b="1" i="0"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r>
              <a:tr h="1104954">
                <a:tc>
                  <a:txBody>
                    <a:bodyPr/>
                    <a:lstStyle/>
                    <a:p>
                      <a:pPr marL="0" marR="0" algn="ctr">
                        <a:spcBef>
                          <a:spcPts val="0"/>
                        </a:spcBef>
                        <a:spcAft>
                          <a:spcPts val="600"/>
                        </a:spcAft>
                      </a:pPr>
                      <a:r>
                        <a:rPr lang="en-US" sz="2000" b="0" dirty="0" smtClean="0">
                          <a:effectLst/>
                          <a:latin typeface="Arial" pitchFamily="34" charset="0"/>
                          <a:ea typeface="Calibri"/>
                          <a:cs typeface="Arial" pitchFamily="34" charset="0"/>
                        </a:rPr>
                        <a:t>Communication Skills</a:t>
                      </a:r>
                    </a:p>
                    <a:p>
                      <a:pPr marL="457200" marR="0" indent="-166688">
                        <a:spcBef>
                          <a:spcPts val="0"/>
                        </a:spcBef>
                        <a:spcAft>
                          <a:spcPts val="0"/>
                        </a:spcAft>
                        <a:buFont typeface="Wingdings" pitchFamily="2" charset="2"/>
                        <a:buChar char="§"/>
                      </a:pPr>
                      <a:r>
                        <a:rPr lang="en-US" sz="2000" b="0" dirty="0" smtClean="0">
                          <a:effectLst/>
                          <a:latin typeface="Arial" pitchFamily="34" charset="0"/>
                          <a:ea typeface="Calibri"/>
                          <a:cs typeface="Arial" pitchFamily="34" charset="0"/>
                        </a:rPr>
                        <a:t>Students give feedback in a math journal 3x a week</a:t>
                      </a:r>
                    </a:p>
                    <a:p>
                      <a:pPr marL="457200" marR="0" indent="-166688">
                        <a:spcBef>
                          <a:spcPts val="0"/>
                        </a:spcBef>
                        <a:spcAft>
                          <a:spcPts val="0"/>
                        </a:spcAft>
                        <a:buFont typeface="Wingdings" pitchFamily="2" charset="2"/>
                        <a:buChar char="§"/>
                      </a:pPr>
                      <a:r>
                        <a:rPr lang="en-US" sz="2000" b="0" baseline="0" dirty="0" smtClean="0">
                          <a:effectLst/>
                          <a:latin typeface="Arial" pitchFamily="34" charset="0"/>
                          <a:ea typeface="Calibri"/>
                          <a:cs typeface="Arial" pitchFamily="34" charset="0"/>
                        </a:rPr>
                        <a:t> Read/respond and use information to plan small group instruction.</a:t>
                      </a:r>
                      <a:endParaRPr lang="en-US" sz="2000" b="0" dirty="0">
                        <a:effectLst/>
                        <a:latin typeface="Arial" pitchFamily="34" charset="0"/>
                        <a:ea typeface="Calibri"/>
                        <a:cs typeface="Arial" pitchFamily="34" charset="0"/>
                      </a:endParaRPr>
                    </a:p>
                  </a:txBody>
                  <a:tcPr marL="68580" marR="68580" marT="0" marB="0">
                    <a:solidFill>
                      <a:schemeClr val="bg1"/>
                    </a:solidFill>
                  </a:tcPr>
                </a:tc>
              </a:tr>
            </a:tbl>
          </a:graphicData>
        </a:graphic>
      </p:graphicFrame>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39</a:t>
            </a:r>
            <a:endParaRPr lang="en-US" sz="2000" dirty="0">
              <a:latin typeface="Arial" pitchFamily="34" charset="0"/>
              <a:cs typeface="Arial" pitchFamily="34" charset="0"/>
            </a:endParaRPr>
          </a:p>
        </p:txBody>
      </p:sp>
      <p:graphicFrame>
        <p:nvGraphicFramePr>
          <p:cNvPr id="6" name="Table 5"/>
          <p:cNvGraphicFramePr>
            <a:graphicFrameLocks noGrp="1"/>
          </p:cNvGraphicFramePr>
          <p:nvPr/>
        </p:nvGraphicFramePr>
        <p:xfrm>
          <a:off x="381000" y="3276600"/>
          <a:ext cx="8229600" cy="2301246"/>
        </p:xfrm>
        <a:graphic>
          <a:graphicData uri="http://schemas.openxmlformats.org/drawingml/2006/table">
            <a:tbl>
              <a:tblPr firstRow="1" bandRow="1">
                <a:tableStyleId>{616DA210-FB5B-4158-B5E0-FEB733F419BA}</a:tableStyleId>
              </a:tblPr>
              <a:tblGrid>
                <a:gridCol w="8229600"/>
              </a:tblGrid>
              <a:tr h="1371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bg1"/>
                          </a:solidFill>
                          <a:effectLst/>
                        </a:rPr>
                        <a:t>Outcome 1</a:t>
                      </a:r>
                      <a:endParaRPr kumimoji="0" lang="en-US" sz="2000" b="1" i="1"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r>
              <a:tr h="370840">
                <a:tc>
                  <a:txBody>
                    <a:bodyPr/>
                    <a:lstStyle/>
                    <a:p>
                      <a:pPr marL="0" marR="0" algn="ctr">
                        <a:spcBef>
                          <a:spcPts val="0"/>
                        </a:spcBef>
                        <a:spcAft>
                          <a:spcPts val="600"/>
                        </a:spcAft>
                      </a:pPr>
                      <a:r>
                        <a:rPr lang="en-US" sz="2000" dirty="0" smtClean="0">
                          <a:effectLst/>
                        </a:rPr>
                        <a:t>Mid-Year: </a:t>
                      </a:r>
                    </a:p>
                    <a:p>
                      <a:pPr marL="457200" marR="0" indent="-166688">
                        <a:spcBef>
                          <a:spcPts val="0"/>
                        </a:spcBef>
                        <a:spcAft>
                          <a:spcPts val="0"/>
                        </a:spcAft>
                        <a:buFont typeface="Wingdings" pitchFamily="2" charset="2"/>
                        <a:buChar char="§"/>
                      </a:pPr>
                      <a:r>
                        <a:rPr lang="en-US" sz="2000" dirty="0" smtClean="0">
                          <a:effectLst/>
                        </a:rPr>
                        <a:t>Student </a:t>
                      </a:r>
                      <a:r>
                        <a:rPr lang="en-US" sz="2000" dirty="0">
                          <a:effectLst/>
                        </a:rPr>
                        <a:t>average has gone from 0.88 to </a:t>
                      </a:r>
                      <a:r>
                        <a:rPr lang="en-US" sz="2000" dirty="0" smtClean="0">
                          <a:effectLst/>
                        </a:rPr>
                        <a:t>1.60 – Effective</a:t>
                      </a:r>
                    </a:p>
                    <a:p>
                      <a:pPr marL="457200" marR="0" indent="-166688">
                        <a:spcBef>
                          <a:spcPts val="0"/>
                        </a:spcBef>
                        <a:spcAft>
                          <a:spcPts val="0"/>
                        </a:spcAft>
                        <a:buFont typeface="Wingdings" pitchFamily="2" charset="2"/>
                        <a:buChar char="§"/>
                      </a:pPr>
                      <a:r>
                        <a:rPr lang="en-US" sz="2000" dirty="0" smtClean="0">
                          <a:effectLst/>
                        </a:rPr>
                        <a:t>Also </a:t>
                      </a:r>
                      <a:r>
                        <a:rPr lang="en-US" sz="2000" dirty="0">
                          <a:effectLst/>
                        </a:rPr>
                        <a:t>having students </a:t>
                      </a:r>
                      <a:r>
                        <a:rPr lang="en-US" sz="2000" dirty="0" smtClean="0">
                          <a:effectLst/>
                        </a:rPr>
                        <a:t>conduct peer </a:t>
                      </a:r>
                      <a:r>
                        <a:rPr lang="en-US" sz="2000" dirty="0">
                          <a:effectLst/>
                        </a:rPr>
                        <a:t>conferences in which they use the rubric to identify strengths and weaknesses of each others’ journal entries.  </a:t>
                      </a:r>
                      <a:endParaRPr lang="en-US" sz="2000" dirty="0" smtClean="0">
                        <a:effectLst/>
                      </a:endParaRPr>
                    </a:p>
                    <a:p>
                      <a:pPr marL="457200" marR="0" indent="-166688">
                        <a:spcBef>
                          <a:spcPts val="0"/>
                        </a:spcBef>
                        <a:spcAft>
                          <a:spcPts val="0"/>
                        </a:spcAft>
                        <a:buFont typeface="Wingdings" pitchFamily="2" charset="2"/>
                        <a:buChar char="§"/>
                      </a:pPr>
                      <a:r>
                        <a:rPr lang="en-US" sz="2000" dirty="0" smtClean="0">
                          <a:effectLst/>
                        </a:rPr>
                        <a:t>Grade </a:t>
                      </a:r>
                      <a:r>
                        <a:rPr lang="en-US" sz="2000" dirty="0">
                          <a:effectLst/>
                        </a:rPr>
                        <a:t>one self-chosen problem per week using the rubric.</a:t>
                      </a:r>
                      <a:endParaRPr lang="en-US" sz="2000" dirty="0">
                        <a:effectLst/>
                        <a:latin typeface="Arial" pitchFamily="34" charset="0"/>
                        <a:ea typeface="Calibri"/>
                        <a:cs typeface="Arial" pitchFamily="34" charset="0"/>
                      </a:endParaRPr>
                    </a:p>
                  </a:txBody>
                  <a:tcPr marL="68580" marR="68580" marT="0" marB="0">
                    <a:solidFill>
                      <a:schemeClr val="bg1">
                        <a:alpha val="20000"/>
                      </a:schemeClr>
                    </a:solidFill>
                  </a:tcPr>
                </a:tc>
              </a:tr>
            </a:tbl>
          </a:graphicData>
        </a:graphic>
      </p:graphicFrame>
    </p:spTree>
    <p:extLst>
      <p:ext uri="{BB962C8B-B14F-4D97-AF65-F5344CB8AC3E}">
        <p14:creationId xmlns:p14="http://schemas.microsoft.com/office/powerpoint/2010/main" val="33275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81000" y="57150"/>
            <a:ext cx="8763000" cy="990600"/>
          </a:xfrm>
        </p:spPr>
        <p:txBody>
          <a:bodyPr>
            <a:noAutofit/>
          </a:bodyPr>
          <a:lstStyle/>
          <a:p>
            <a:r>
              <a:rPr lang="en-US" sz="3200" dirty="0" smtClean="0">
                <a:ea typeface="ＭＳ Ｐゴシック" pitchFamily="34" charset="-128"/>
              </a:rPr>
              <a:t>Emma’s Strategies </a:t>
            </a:r>
            <a:br>
              <a:rPr lang="en-US" sz="3200" dirty="0" smtClean="0">
                <a:ea typeface="ＭＳ Ｐゴシック" pitchFamily="34" charset="-128"/>
              </a:rPr>
            </a:br>
            <a:r>
              <a:rPr lang="en-US" sz="3200" dirty="0" smtClean="0">
                <a:ea typeface="ＭＳ Ｐゴシック" pitchFamily="34" charset="-128"/>
              </a:rPr>
              <a:t>for Teaching and Learning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6506130"/>
              </p:ext>
            </p:extLst>
          </p:nvPr>
        </p:nvGraphicFramePr>
        <p:xfrm>
          <a:off x="381000" y="1295400"/>
          <a:ext cx="8229600" cy="1524000"/>
        </p:xfrm>
        <a:graphic>
          <a:graphicData uri="http://schemas.openxmlformats.org/drawingml/2006/table">
            <a:tbl>
              <a:tblPr firstRow="1" bandRow="1">
                <a:tableStyleId>{616DA210-FB5B-4158-B5E0-FEB733F419BA}</a:tableStyleId>
              </a:tblPr>
              <a:tblGrid>
                <a:gridCol w="8229600"/>
              </a:tblGrid>
              <a:tr h="4190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bg1"/>
                          </a:solidFill>
                          <a:effectLst/>
                          <a:latin typeface="Arial" pitchFamily="34" charset="0"/>
                          <a:ea typeface="Times" charset="0"/>
                          <a:cs typeface="Arial" pitchFamily="34" charset="0"/>
                        </a:rPr>
                        <a:t>Strategy 2</a:t>
                      </a:r>
                      <a:endParaRPr kumimoji="0" lang="en-US" sz="2000" b="1" i="0"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r>
              <a:tr h="1104954">
                <a:tc>
                  <a:txBody>
                    <a:bodyPr/>
                    <a:lstStyle/>
                    <a:p>
                      <a:pPr marL="0" marR="0" algn="ctr">
                        <a:spcBef>
                          <a:spcPts val="0"/>
                        </a:spcBef>
                        <a:spcAft>
                          <a:spcPts val="600"/>
                        </a:spcAft>
                      </a:pPr>
                      <a:r>
                        <a:rPr lang="en-US" sz="2000" b="0" dirty="0" smtClean="0">
                          <a:effectLst/>
                          <a:latin typeface="Arial" pitchFamily="34" charset="0"/>
                          <a:ea typeface="Calibri"/>
                          <a:cs typeface="Arial" pitchFamily="34" charset="0"/>
                        </a:rPr>
                        <a:t>Insights</a:t>
                      </a:r>
                    </a:p>
                    <a:p>
                      <a:pPr marL="0" marR="0" algn="ctr">
                        <a:spcBef>
                          <a:spcPts val="0"/>
                        </a:spcBef>
                        <a:spcAft>
                          <a:spcPts val="600"/>
                        </a:spcAft>
                      </a:pPr>
                      <a:r>
                        <a:rPr lang="en-US" sz="2000" b="0" dirty="0" smtClean="0">
                          <a:effectLst/>
                          <a:latin typeface="Arial" pitchFamily="34" charset="0"/>
                          <a:ea typeface="Calibri"/>
                          <a:cs typeface="Arial" pitchFamily="34" charset="0"/>
                        </a:rPr>
                        <a:t>Friday</a:t>
                      </a:r>
                      <a:r>
                        <a:rPr lang="en-US" sz="2000" b="0" baseline="0" dirty="0" smtClean="0">
                          <a:effectLst/>
                          <a:latin typeface="Arial" pitchFamily="34" charset="0"/>
                          <a:ea typeface="Calibri"/>
                          <a:cs typeface="Arial" pitchFamily="34" charset="0"/>
                        </a:rPr>
                        <a:t> </a:t>
                      </a:r>
                      <a:r>
                        <a:rPr lang="en-US" sz="2000" b="0" dirty="0" smtClean="0">
                          <a:effectLst/>
                          <a:latin typeface="Arial" pitchFamily="34" charset="0"/>
                          <a:ea typeface="Calibri"/>
                          <a:cs typeface="Arial" pitchFamily="34" charset="0"/>
                        </a:rPr>
                        <a:t>homework – students note 3 everyday situations in which they use math to solve their problem</a:t>
                      </a:r>
                      <a:endParaRPr lang="en-US" sz="2000" b="0" dirty="0">
                        <a:effectLst/>
                        <a:latin typeface="Arial" pitchFamily="34" charset="0"/>
                        <a:ea typeface="Calibri"/>
                        <a:cs typeface="Arial" pitchFamily="34" charset="0"/>
                      </a:endParaRPr>
                    </a:p>
                  </a:txBody>
                  <a:tcPr marL="68580" marR="68580" marT="0" marB="0">
                    <a:solidFill>
                      <a:schemeClr val="bg1"/>
                    </a:solidFill>
                  </a:tcPr>
                </a:tc>
              </a:tr>
            </a:tbl>
          </a:graphicData>
        </a:graphic>
      </p:graphicFrame>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39</a:t>
            </a:r>
            <a:endParaRPr lang="en-US" sz="2000" dirty="0">
              <a:latin typeface="Arial" pitchFamily="34" charset="0"/>
              <a:cs typeface="Arial" pitchFamily="34" charset="0"/>
            </a:endParaRPr>
          </a:p>
        </p:txBody>
      </p:sp>
      <p:graphicFrame>
        <p:nvGraphicFramePr>
          <p:cNvPr id="6" name="Table 5"/>
          <p:cNvGraphicFramePr>
            <a:graphicFrameLocks noGrp="1"/>
          </p:cNvGraphicFramePr>
          <p:nvPr/>
        </p:nvGraphicFramePr>
        <p:xfrm>
          <a:off x="381000" y="3276600"/>
          <a:ext cx="8229600" cy="2301246"/>
        </p:xfrm>
        <a:graphic>
          <a:graphicData uri="http://schemas.openxmlformats.org/drawingml/2006/table">
            <a:tbl>
              <a:tblPr firstRow="1" bandRow="1">
                <a:tableStyleId>{616DA210-FB5B-4158-B5E0-FEB733F419BA}</a:tableStyleId>
              </a:tblPr>
              <a:tblGrid>
                <a:gridCol w="8229600"/>
              </a:tblGrid>
              <a:tr h="1371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bg1"/>
                          </a:solidFill>
                          <a:effectLst/>
                        </a:rPr>
                        <a:t>Outcome 2</a:t>
                      </a:r>
                      <a:endParaRPr kumimoji="0" lang="en-US" sz="2000" b="1" i="1"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r>
              <a:tr h="370840">
                <a:tc>
                  <a:txBody>
                    <a:bodyPr/>
                    <a:lstStyle/>
                    <a:p>
                      <a:pPr marL="0" marR="0" algn="ctr">
                        <a:spcBef>
                          <a:spcPts val="0"/>
                        </a:spcBef>
                        <a:spcAft>
                          <a:spcPts val="600"/>
                        </a:spcAft>
                      </a:pPr>
                      <a:r>
                        <a:rPr lang="en-US" sz="2000" dirty="0" smtClean="0">
                          <a:effectLst/>
                        </a:rPr>
                        <a:t>Mid-Year: </a:t>
                      </a:r>
                    </a:p>
                    <a:p>
                      <a:pPr marL="519113" marR="0" indent="-228600">
                        <a:spcBef>
                          <a:spcPts val="0"/>
                        </a:spcBef>
                        <a:spcAft>
                          <a:spcPts val="0"/>
                        </a:spcAft>
                        <a:buFont typeface="Wingdings" pitchFamily="2" charset="2"/>
                        <a:buChar char="§"/>
                      </a:pPr>
                      <a:r>
                        <a:rPr lang="en-US" sz="2000" dirty="0" smtClean="0">
                          <a:effectLst/>
                        </a:rPr>
                        <a:t>Student </a:t>
                      </a:r>
                      <a:r>
                        <a:rPr lang="en-US" sz="2000" dirty="0">
                          <a:effectLst/>
                        </a:rPr>
                        <a:t>average has gone from 0.88 to </a:t>
                      </a:r>
                      <a:r>
                        <a:rPr lang="en-US" sz="2000" dirty="0" smtClean="0">
                          <a:effectLst/>
                        </a:rPr>
                        <a:t>.92 – Not Effective</a:t>
                      </a:r>
                    </a:p>
                    <a:p>
                      <a:pPr marL="519113" marR="0" indent="-228600">
                        <a:spcBef>
                          <a:spcPts val="0"/>
                        </a:spcBef>
                        <a:spcAft>
                          <a:spcPts val="0"/>
                        </a:spcAft>
                        <a:buFont typeface="Wingdings" pitchFamily="2" charset="2"/>
                        <a:buChar char="§"/>
                      </a:pPr>
                      <a:r>
                        <a:rPr lang="en-US" sz="2000" dirty="0" smtClean="0">
                          <a:effectLst/>
                          <a:latin typeface="Arial" pitchFamily="34" charset="0"/>
                          <a:ea typeface="Calibri"/>
                          <a:cs typeface="Arial" pitchFamily="34" charset="0"/>
                        </a:rPr>
                        <a:t>Many students using same or similar problems </a:t>
                      </a:r>
                    </a:p>
                    <a:p>
                      <a:pPr marL="519113" marR="0" indent="-228600">
                        <a:spcBef>
                          <a:spcPts val="0"/>
                        </a:spcBef>
                        <a:spcAft>
                          <a:spcPts val="0"/>
                        </a:spcAft>
                        <a:buFont typeface="Wingdings" pitchFamily="2" charset="2"/>
                        <a:buChar char="§"/>
                      </a:pPr>
                      <a:r>
                        <a:rPr lang="en-US" sz="2000" dirty="0" smtClean="0">
                          <a:effectLst/>
                          <a:latin typeface="Arial" pitchFamily="34" charset="0"/>
                          <a:ea typeface="Calibri"/>
                          <a:cs typeface="Arial" pitchFamily="34" charset="0"/>
                        </a:rPr>
                        <a:t>Now requiring 1 problem a week</a:t>
                      </a:r>
                      <a:r>
                        <a:rPr lang="en-US" sz="2000" baseline="0" dirty="0" smtClean="0">
                          <a:effectLst/>
                          <a:latin typeface="Arial" pitchFamily="34" charset="0"/>
                          <a:ea typeface="Calibri"/>
                          <a:cs typeface="Arial" pitchFamily="34" charset="0"/>
                        </a:rPr>
                        <a:t> </a:t>
                      </a:r>
                      <a:r>
                        <a:rPr lang="en-US" sz="2000" b="1" dirty="0" smtClean="0">
                          <a:effectLst/>
                          <a:latin typeface="Arial" pitchFamily="34" charset="0"/>
                          <a:ea typeface="Calibri"/>
                          <a:cs typeface="Arial" pitchFamily="34" charset="0"/>
                        </a:rPr>
                        <a:t>with</a:t>
                      </a:r>
                      <a:r>
                        <a:rPr lang="en-US" sz="2000" dirty="0" smtClean="0">
                          <a:effectLst/>
                          <a:latin typeface="Arial" pitchFamily="34" charset="0"/>
                          <a:ea typeface="Calibri"/>
                          <a:cs typeface="Arial" pitchFamily="34" charset="0"/>
                        </a:rPr>
                        <a:t> a strategy and answer</a:t>
                      </a:r>
                    </a:p>
                    <a:p>
                      <a:pPr marL="519113" marR="0" indent="-228600">
                        <a:spcBef>
                          <a:spcPts val="0"/>
                        </a:spcBef>
                        <a:spcAft>
                          <a:spcPts val="0"/>
                        </a:spcAft>
                        <a:buFont typeface="Wingdings" pitchFamily="2" charset="2"/>
                        <a:buChar char="§"/>
                      </a:pPr>
                      <a:r>
                        <a:rPr lang="en-US" sz="2000" dirty="0" smtClean="0">
                          <a:effectLst/>
                          <a:latin typeface="Arial" pitchFamily="34" charset="0"/>
                          <a:ea typeface="Calibri"/>
                          <a:cs typeface="Arial" pitchFamily="34" charset="0"/>
                        </a:rPr>
                        <a:t>Problems that score a 2 or 3 using the rubric used on a review, quiz, or homework</a:t>
                      </a:r>
                      <a:endParaRPr lang="en-US" sz="2000" dirty="0">
                        <a:effectLst/>
                        <a:latin typeface="Arial" pitchFamily="34" charset="0"/>
                        <a:ea typeface="Calibri"/>
                        <a:cs typeface="Arial" pitchFamily="34" charset="0"/>
                      </a:endParaRPr>
                    </a:p>
                  </a:txBody>
                  <a:tcPr marL="68580" marR="68580" marT="0" marB="0">
                    <a:solidFill>
                      <a:schemeClr val="bg1">
                        <a:alpha val="20000"/>
                      </a:schemeClr>
                    </a:solidFill>
                  </a:tcPr>
                </a:tc>
              </a:tr>
            </a:tbl>
          </a:graphicData>
        </a:graphic>
      </p:graphicFrame>
    </p:spTree>
    <p:extLst>
      <p:ext uri="{BB962C8B-B14F-4D97-AF65-F5344CB8AC3E}">
        <p14:creationId xmlns:p14="http://schemas.microsoft.com/office/powerpoint/2010/main" val="33275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81000" y="57150"/>
            <a:ext cx="8763000" cy="990600"/>
          </a:xfrm>
        </p:spPr>
        <p:txBody>
          <a:bodyPr>
            <a:noAutofit/>
          </a:bodyPr>
          <a:lstStyle/>
          <a:p>
            <a:r>
              <a:rPr lang="en-US" sz="3200" dirty="0" smtClean="0">
                <a:ea typeface="ＭＳ Ｐゴシック" pitchFamily="34" charset="-128"/>
              </a:rPr>
              <a:t>Emma’s Strategies </a:t>
            </a:r>
            <a:br>
              <a:rPr lang="en-US" sz="3200" dirty="0" smtClean="0">
                <a:ea typeface="ＭＳ Ｐゴシック" pitchFamily="34" charset="-128"/>
              </a:rPr>
            </a:br>
            <a:r>
              <a:rPr lang="en-US" sz="3200" dirty="0" smtClean="0">
                <a:ea typeface="ＭＳ Ｐゴシック" pitchFamily="34" charset="-128"/>
              </a:rPr>
              <a:t>for Teaching and Learning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6506130"/>
              </p:ext>
            </p:extLst>
          </p:nvPr>
        </p:nvGraphicFramePr>
        <p:xfrm>
          <a:off x="457200" y="1295400"/>
          <a:ext cx="8229600" cy="2362200"/>
        </p:xfrm>
        <a:graphic>
          <a:graphicData uri="http://schemas.openxmlformats.org/drawingml/2006/table">
            <a:tbl>
              <a:tblPr firstRow="1" bandRow="1">
                <a:tableStyleId>{616DA210-FB5B-4158-B5E0-FEB733F419BA}</a:tableStyleId>
              </a:tblPr>
              <a:tblGrid>
                <a:gridCol w="8229600"/>
              </a:tblGrid>
              <a:tr h="4558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bg1"/>
                          </a:solidFill>
                          <a:effectLst/>
                          <a:latin typeface="Arial" pitchFamily="34" charset="0"/>
                          <a:ea typeface="Times" charset="0"/>
                          <a:cs typeface="Arial" pitchFamily="34" charset="0"/>
                        </a:rPr>
                        <a:t>Strategy 3</a:t>
                      </a:r>
                      <a:endParaRPr kumimoji="0" lang="en-US" sz="2000" b="1" i="0"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r>
              <a:tr h="1906385">
                <a:tc>
                  <a:txBody>
                    <a:bodyPr/>
                    <a:lstStyle/>
                    <a:p>
                      <a:pPr marL="0" marR="0" algn="ctr">
                        <a:spcBef>
                          <a:spcPts val="0"/>
                        </a:spcBef>
                        <a:spcAft>
                          <a:spcPts val="600"/>
                        </a:spcAft>
                      </a:pPr>
                      <a:r>
                        <a:rPr lang="en-US" sz="2000" b="0" dirty="0" smtClean="0">
                          <a:effectLst/>
                          <a:latin typeface="Arial" pitchFamily="34" charset="0"/>
                          <a:ea typeface="Calibri"/>
                          <a:cs typeface="Arial" pitchFamily="34" charset="0"/>
                        </a:rPr>
                        <a:t>Conceptual Understanding and Strategy &amp; Reasoning</a:t>
                      </a:r>
                    </a:p>
                    <a:p>
                      <a:pPr marL="290513" marR="0" indent="-228600" algn="l">
                        <a:spcBef>
                          <a:spcPts val="0"/>
                        </a:spcBef>
                        <a:spcAft>
                          <a:spcPts val="600"/>
                        </a:spcAft>
                        <a:buFont typeface="Wingdings" pitchFamily="2" charset="2"/>
                        <a:buChar char="§"/>
                      </a:pPr>
                      <a:r>
                        <a:rPr lang="en-US" sz="2000" b="0" dirty="0" smtClean="0">
                          <a:effectLst/>
                          <a:latin typeface="Arial" pitchFamily="34" charset="0"/>
                          <a:ea typeface="Calibri"/>
                          <a:cs typeface="Arial" pitchFamily="34" charset="0"/>
                        </a:rPr>
                        <a:t>Do Now work</a:t>
                      </a:r>
                      <a:r>
                        <a:rPr lang="en-US" sz="2000" b="0" baseline="0" dirty="0" smtClean="0">
                          <a:effectLst/>
                          <a:latin typeface="Arial" pitchFamily="34" charset="0"/>
                          <a:ea typeface="Calibri"/>
                          <a:cs typeface="Arial" pitchFamily="34" charset="0"/>
                        </a:rPr>
                        <a:t> - </a:t>
                      </a:r>
                      <a:r>
                        <a:rPr lang="en-US" sz="2000" b="0" dirty="0" smtClean="0">
                          <a:effectLst/>
                          <a:latin typeface="Arial" pitchFamily="34" charset="0"/>
                          <a:ea typeface="Calibri"/>
                          <a:cs typeface="Arial" pitchFamily="34" charset="0"/>
                        </a:rPr>
                        <a:t> students generate hypotheses -</a:t>
                      </a:r>
                      <a:r>
                        <a:rPr lang="en-US" sz="2000" b="0" baseline="0" dirty="0" smtClean="0">
                          <a:effectLst/>
                          <a:latin typeface="Arial" pitchFamily="34" charset="0"/>
                          <a:ea typeface="Calibri"/>
                          <a:cs typeface="Arial" pitchFamily="34" charset="0"/>
                        </a:rPr>
                        <a:t> </a:t>
                      </a:r>
                      <a:r>
                        <a:rPr lang="en-US" sz="2000" b="0" dirty="0" smtClean="0">
                          <a:effectLst/>
                          <a:latin typeface="Arial" pitchFamily="34" charset="0"/>
                          <a:ea typeface="Calibri"/>
                          <a:cs typeface="Arial" pitchFamily="34" charset="0"/>
                        </a:rPr>
                        <a:t>most efficient</a:t>
                      </a:r>
                      <a:r>
                        <a:rPr lang="en-US" sz="2000" b="0" baseline="0" dirty="0" smtClean="0">
                          <a:effectLst/>
                          <a:latin typeface="Arial" pitchFamily="34" charset="0"/>
                          <a:ea typeface="Calibri"/>
                          <a:cs typeface="Arial" pitchFamily="34" charset="0"/>
                        </a:rPr>
                        <a:t> strategy to </a:t>
                      </a:r>
                      <a:r>
                        <a:rPr lang="en-US" sz="2000" b="0" dirty="0" smtClean="0">
                          <a:effectLst/>
                          <a:latin typeface="Arial" pitchFamily="34" charset="0"/>
                          <a:ea typeface="Calibri"/>
                          <a:cs typeface="Arial" pitchFamily="34" charset="0"/>
                        </a:rPr>
                        <a:t>solve a problem</a:t>
                      </a:r>
                      <a:endParaRPr lang="en-US" sz="2000" b="0" baseline="0" dirty="0" smtClean="0">
                        <a:effectLst/>
                        <a:latin typeface="Arial" pitchFamily="34" charset="0"/>
                        <a:ea typeface="Calibri"/>
                        <a:cs typeface="Arial" pitchFamily="34" charset="0"/>
                      </a:endParaRPr>
                    </a:p>
                    <a:p>
                      <a:pPr marL="290513" marR="0" indent="-228600" algn="l">
                        <a:spcBef>
                          <a:spcPts val="0"/>
                        </a:spcBef>
                        <a:spcAft>
                          <a:spcPts val="600"/>
                        </a:spcAft>
                        <a:buFont typeface="Wingdings" pitchFamily="2" charset="2"/>
                        <a:buChar char="§"/>
                      </a:pPr>
                      <a:r>
                        <a:rPr lang="en-US" sz="2000" b="0" baseline="0" dirty="0" smtClean="0">
                          <a:effectLst/>
                          <a:latin typeface="Arial" pitchFamily="34" charset="0"/>
                          <a:ea typeface="Calibri"/>
                          <a:cs typeface="Arial" pitchFamily="34" charset="0"/>
                        </a:rPr>
                        <a:t>Test hypothesis by solving  </a:t>
                      </a:r>
                    </a:p>
                    <a:p>
                      <a:pPr marL="290513" marR="0" indent="-228600" algn="l">
                        <a:spcBef>
                          <a:spcPts val="0"/>
                        </a:spcBef>
                        <a:spcAft>
                          <a:spcPts val="600"/>
                        </a:spcAft>
                        <a:buFont typeface="Wingdings" pitchFamily="2" charset="2"/>
                        <a:buChar char="§"/>
                      </a:pPr>
                      <a:r>
                        <a:rPr lang="en-US" sz="2000" b="0" baseline="0" dirty="0" smtClean="0">
                          <a:effectLst/>
                          <a:latin typeface="Arial" pitchFamily="34" charset="0"/>
                          <a:ea typeface="Calibri"/>
                          <a:cs typeface="Arial" pitchFamily="34" charset="0"/>
                        </a:rPr>
                        <a:t>Compare strategies as a whole group for most efficient.</a:t>
                      </a:r>
                      <a:endParaRPr lang="en-US" sz="2000" b="0" dirty="0" smtClean="0">
                        <a:effectLst/>
                        <a:latin typeface="Arial" pitchFamily="34" charset="0"/>
                        <a:ea typeface="Calibri"/>
                        <a:cs typeface="Arial" pitchFamily="34" charset="0"/>
                      </a:endParaRPr>
                    </a:p>
                  </a:txBody>
                  <a:tcPr marL="68580" marR="68580" marT="0" marB="0">
                    <a:solidFill>
                      <a:schemeClr val="bg1"/>
                    </a:solidFill>
                  </a:tcPr>
                </a:tc>
              </a:tr>
            </a:tbl>
          </a:graphicData>
        </a:graphic>
      </p:graphicFrame>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39</a:t>
            </a:r>
            <a:endParaRPr lang="en-US" sz="2000" dirty="0">
              <a:latin typeface="Arial" pitchFamily="34" charset="0"/>
              <a:cs typeface="Arial" pitchFamily="34" charset="0"/>
            </a:endParaRPr>
          </a:p>
        </p:txBody>
      </p:sp>
      <p:graphicFrame>
        <p:nvGraphicFramePr>
          <p:cNvPr id="6" name="Table 5"/>
          <p:cNvGraphicFramePr>
            <a:graphicFrameLocks noGrp="1"/>
          </p:cNvGraphicFramePr>
          <p:nvPr/>
        </p:nvGraphicFramePr>
        <p:xfrm>
          <a:off x="457200" y="4038600"/>
          <a:ext cx="8229600" cy="2301246"/>
        </p:xfrm>
        <a:graphic>
          <a:graphicData uri="http://schemas.openxmlformats.org/drawingml/2006/table">
            <a:tbl>
              <a:tblPr firstRow="1" bandRow="1">
                <a:tableStyleId>{616DA210-FB5B-4158-B5E0-FEB733F419BA}</a:tableStyleId>
              </a:tblPr>
              <a:tblGrid>
                <a:gridCol w="8229600"/>
              </a:tblGrid>
              <a:tr h="1371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i="1" u="none" strike="noStrike" cap="none" normalizeH="0" baseline="0" dirty="0" smtClean="0">
                          <a:ln>
                            <a:noFill/>
                          </a:ln>
                          <a:solidFill>
                            <a:schemeClr val="bg1"/>
                          </a:solidFill>
                          <a:effectLst/>
                        </a:rPr>
                        <a:t>Outcome 3</a:t>
                      </a:r>
                      <a:endParaRPr kumimoji="0" lang="en-US" sz="2000" b="1" i="1"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r>
              <a:tr h="370840">
                <a:tc>
                  <a:txBody>
                    <a:bodyPr/>
                    <a:lstStyle/>
                    <a:p>
                      <a:pPr marL="0" marR="0" algn="ctr">
                        <a:spcBef>
                          <a:spcPts val="0"/>
                        </a:spcBef>
                        <a:spcAft>
                          <a:spcPts val="600"/>
                        </a:spcAft>
                      </a:pPr>
                      <a:r>
                        <a:rPr lang="en-US" sz="2000" dirty="0" smtClean="0">
                          <a:effectLst/>
                        </a:rPr>
                        <a:t>Mid-Year: </a:t>
                      </a:r>
                    </a:p>
                    <a:p>
                      <a:pPr marL="290513" marR="0" indent="-228600">
                        <a:spcBef>
                          <a:spcPts val="0"/>
                        </a:spcBef>
                        <a:spcAft>
                          <a:spcPts val="0"/>
                        </a:spcAft>
                        <a:buFont typeface="Wingdings" pitchFamily="2" charset="2"/>
                        <a:buChar char="§"/>
                      </a:pPr>
                      <a:r>
                        <a:rPr lang="en-US" sz="2000" dirty="0" smtClean="0">
                          <a:effectLst/>
                        </a:rPr>
                        <a:t>Student </a:t>
                      </a:r>
                      <a:r>
                        <a:rPr lang="en-US" sz="2000" dirty="0">
                          <a:effectLst/>
                        </a:rPr>
                        <a:t>average has gone from </a:t>
                      </a:r>
                      <a:r>
                        <a:rPr lang="en-US" sz="2000" dirty="0" smtClean="0">
                          <a:effectLst/>
                          <a:latin typeface="Arial" pitchFamily="34" charset="0"/>
                          <a:ea typeface="Calibri"/>
                          <a:cs typeface="Arial" pitchFamily="34" charset="0"/>
                        </a:rPr>
                        <a:t>1.16 to 1.62 CU</a:t>
                      </a:r>
                      <a:r>
                        <a:rPr lang="en-US" sz="2000" baseline="0" dirty="0" smtClean="0">
                          <a:effectLst/>
                          <a:latin typeface="Arial" pitchFamily="34" charset="0"/>
                          <a:ea typeface="Calibri"/>
                          <a:cs typeface="Arial" pitchFamily="34" charset="0"/>
                        </a:rPr>
                        <a:t> </a:t>
                      </a:r>
                      <a:r>
                        <a:rPr lang="en-US" sz="2000" dirty="0" smtClean="0">
                          <a:effectLst/>
                        </a:rPr>
                        <a:t>–Effective</a:t>
                      </a:r>
                    </a:p>
                    <a:p>
                      <a:pPr marL="290513" marR="0" indent="-2286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000" dirty="0" smtClean="0">
                          <a:effectLst/>
                        </a:rPr>
                        <a:t>Student average has gone from </a:t>
                      </a:r>
                      <a:r>
                        <a:rPr lang="en-US" sz="2000" dirty="0" smtClean="0">
                          <a:effectLst/>
                          <a:latin typeface="Arial" pitchFamily="34" charset="0"/>
                          <a:ea typeface="Calibri"/>
                          <a:cs typeface="Arial" pitchFamily="34" charset="0"/>
                        </a:rPr>
                        <a:t>1.16 to 1.76 S&amp;R</a:t>
                      </a:r>
                      <a:r>
                        <a:rPr lang="en-US" sz="2000" baseline="0" dirty="0" smtClean="0">
                          <a:effectLst/>
                          <a:latin typeface="Arial" pitchFamily="34" charset="0"/>
                          <a:ea typeface="Calibri"/>
                          <a:cs typeface="Arial" pitchFamily="34" charset="0"/>
                        </a:rPr>
                        <a:t> </a:t>
                      </a:r>
                      <a:r>
                        <a:rPr lang="en-US" sz="2000" dirty="0" smtClean="0">
                          <a:effectLst/>
                        </a:rPr>
                        <a:t>–Effective</a:t>
                      </a:r>
                    </a:p>
                    <a:p>
                      <a:pPr marL="290513" marR="0" indent="-2286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000" dirty="0" smtClean="0">
                          <a:effectLst/>
                          <a:latin typeface="Arial" pitchFamily="34" charset="0"/>
                          <a:ea typeface="Calibri"/>
                          <a:cs typeface="Arial" pitchFamily="34" charset="0"/>
                        </a:rPr>
                        <a:t>December, </a:t>
                      </a:r>
                      <a:r>
                        <a:rPr lang="en-US" sz="2000" baseline="0" dirty="0" smtClean="0">
                          <a:effectLst/>
                          <a:latin typeface="Arial" pitchFamily="34" charset="0"/>
                          <a:ea typeface="Calibri"/>
                          <a:cs typeface="Arial" pitchFamily="34" charset="0"/>
                        </a:rPr>
                        <a:t> </a:t>
                      </a:r>
                      <a:r>
                        <a:rPr lang="en-US" sz="2000" dirty="0" smtClean="0">
                          <a:effectLst/>
                          <a:latin typeface="Arial" pitchFamily="34" charset="0"/>
                          <a:ea typeface="Calibri"/>
                          <a:cs typeface="Arial" pitchFamily="34" charset="0"/>
                        </a:rPr>
                        <a:t>began “quick-checking” student work when finished </a:t>
                      </a:r>
                    </a:p>
                    <a:p>
                      <a:pPr marL="290513" marR="0" indent="-2286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000" dirty="0" smtClean="0">
                          <a:effectLst/>
                          <a:latin typeface="Arial" pitchFamily="34" charset="0"/>
                          <a:ea typeface="Calibri"/>
                          <a:cs typeface="Arial" pitchFamily="34" charset="0"/>
                        </a:rPr>
                        <a:t>Pairing high</a:t>
                      </a:r>
                      <a:r>
                        <a:rPr lang="en-US" sz="2000" baseline="0" dirty="0" smtClean="0">
                          <a:effectLst/>
                          <a:latin typeface="Arial" pitchFamily="34" charset="0"/>
                          <a:ea typeface="Calibri"/>
                          <a:cs typeface="Arial" pitchFamily="34" charset="0"/>
                        </a:rPr>
                        <a:t> and low</a:t>
                      </a:r>
                      <a:r>
                        <a:rPr lang="en-US" sz="2000" dirty="0" smtClean="0">
                          <a:effectLst/>
                          <a:latin typeface="Arial" pitchFamily="34" charset="0"/>
                          <a:ea typeface="Calibri"/>
                          <a:cs typeface="Arial" pitchFamily="34" charset="0"/>
                        </a:rPr>
                        <a:t> to debrief</a:t>
                      </a:r>
                      <a:endParaRPr lang="en-US" sz="2000" dirty="0" smtClean="0">
                        <a:effectLst/>
                      </a:endParaRPr>
                    </a:p>
                    <a:p>
                      <a:pPr marL="519113" marR="0" indent="-228600">
                        <a:spcBef>
                          <a:spcPts val="0"/>
                        </a:spcBef>
                        <a:spcAft>
                          <a:spcPts val="0"/>
                        </a:spcAft>
                        <a:buFont typeface="Wingdings" pitchFamily="2" charset="2"/>
                        <a:buChar char="§"/>
                      </a:pPr>
                      <a:endParaRPr lang="en-US" sz="2000" dirty="0" smtClean="0">
                        <a:effectLst/>
                      </a:endParaRPr>
                    </a:p>
                  </a:txBody>
                  <a:tcPr marL="68580" marR="68580" marT="0" marB="0">
                    <a:solidFill>
                      <a:schemeClr val="bg1">
                        <a:alpha val="20000"/>
                      </a:schemeClr>
                    </a:solidFill>
                  </a:tcPr>
                </a:tc>
              </a:tr>
            </a:tbl>
          </a:graphicData>
        </a:graphic>
      </p:graphicFrame>
    </p:spTree>
    <p:extLst>
      <p:ext uri="{BB962C8B-B14F-4D97-AF65-F5344CB8AC3E}">
        <p14:creationId xmlns:p14="http://schemas.microsoft.com/office/powerpoint/2010/main" val="33275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381000" y="0"/>
            <a:ext cx="8763000" cy="1066800"/>
          </a:xfrm>
        </p:spPr>
        <p:txBody>
          <a:bodyPr>
            <a:noAutofit/>
          </a:bodyPr>
          <a:lstStyle/>
          <a:p>
            <a:r>
              <a:rPr lang="en-US" sz="3200" dirty="0" smtClean="0"/>
              <a:t>Step 4:  Monitor Progress through On-going Formative Assessment</a:t>
            </a:r>
            <a:endParaRPr lang="en-US" sz="3200" dirty="0" smtClean="0">
              <a:ea typeface="ＭＳ Ｐゴシック" pitchFamily="34" charset="-128"/>
            </a:endParaRPr>
          </a:p>
        </p:txBody>
      </p:sp>
      <p:sp>
        <p:nvSpPr>
          <p:cNvPr id="16387" name="Content Placeholder 3"/>
          <p:cNvSpPr>
            <a:spLocks noGrp="1"/>
          </p:cNvSpPr>
          <p:nvPr>
            <p:ph idx="1"/>
          </p:nvPr>
        </p:nvSpPr>
        <p:spPr>
          <a:xfrm>
            <a:off x="685800" y="3200400"/>
            <a:ext cx="7924800" cy="2971800"/>
          </a:xfrm>
          <a:solidFill>
            <a:schemeClr val="bg1">
              <a:lumMod val="85000"/>
            </a:schemeClr>
          </a:solidFill>
          <a:ln w="19050">
            <a:solidFill>
              <a:schemeClr val="tx1"/>
            </a:solidFill>
          </a:ln>
        </p:spPr>
        <p:txBody>
          <a:bodyPr anchor="ctr" anchorCtr="0">
            <a:noAutofit/>
          </a:bodyPr>
          <a:lstStyle/>
          <a:p>
            <a:pPr marL="0" indent="0" algn="ctr">
              <a:buNone/>
            </a:pPr>
            <a:r>
              <a:rPr lang="en-US" b="1" dirty="0" smtClean="0">
                <a:ea typeface="ＭＳ Ｐゴシック" pitchFamily="34" charset="-128"/>
              </a:rPr>
              <a:t>To Do:</a:t>
            </a:r>
          </a:p>
          <a:p>
            <a:pPr marL="355600" indent="-304800">
              <a:spcBef>
                <a:spcPts val="0"/>
              </a:spcBef>
              <a:spcAft>
                <a:spcPts val="0"/>
              </a:spcAft>
            </a:pPr>
            <a:r>
              <a:rPr lang="en-US" dirty="0" smtClean="0">
                <a:ea typeface="ＭＳ Ｐゴシック" pitchFamily="34" charset="-128"/>
              </a:rPr>
              <a:t>With your table mates, brainstorm considerations/</a:t>
            </a:r>
          </a:p>
          <a:p>
            <a:pPr marL="355600" indent="-304800">
              <a:spcBef>
                <a:spcPts val="0"/>
              </a:spcBef>
              <a:spcAft>
                <a:spcPts val="600"/>
              </a:spcAft>
              <a:buNone/>
            </a:pPr>
            <a:r>
              <a:rPr lang="en-US" dirty="0" smtClean="0">
                <a:ea typeface="ＭＳ Ｐゴシック" pitchFamily="34" charset="-128"/>
              </a:rPr>
              <a:t>   concerns and discuss specific actions you can take to teachers in Step 4. (What, When, Why, and How)</a:t>
            </a:r>
          </a:p>
          <a:p>
            <a:pPr marL="355600" indent="-304800">
              <a:spcAft>
                <a:spcPts val="600"/>
              </a:spcAft>
            </a:pPr>
            <a:r>
              <a:rPr lang="en-US" dirty="0" smtClean="0">
                <a:ea typeface="ＭＳ Ｐゴシック" pitchFamily="34" charset="-128"/>
              </a:rPr>
              <a:t>Consider both A and B.</a:t>
            </a:r>
          </a:p>
          <a:p>
            <a:pPr marL="355600" indent="-304800"/>
            <a:r>
              <a:rPr lang="en-US" dirty="0" smtClean="0">
                <a:ea typeface="ＭＳ Ｐゴシック" pitchFamily="34" charset="-128"/>
              </a:rPr>
              <a:t>Be prepared to share out.</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40</a:t>
            </a:r>
            <a:r>
              <a:rPr lang="en-US" sz="2000" dirty="0">
                <a:latin typeface="Arial" pitchFamily="34" charset="0"/>
                <a:cs typeface="Arial" pitchFamily="34" charset="0"/>
              </a:rPr>
              <a:t> </a:t>
            </a:r>
            <a:r>
              <a:rPr lang="en-US" sz="2000" dirty="0" smtClean="0">
                <a:latin typeface="Arial" pitchFamily="34" charset="0"/>
                <a:cs typeface="Arial" pitchFamily="34" charset="0"/>
              </a:rPr>
              <a:t>- 41</a:t>
            </a:r>
          </a:p>
        </p:txBody>
      </p:sp>
      <p:sp>
        <p:nvSpPr>
          <p:cNvPr id="5" name="TextBox 4"/>
          <p:cNvSpPr txBox="1"/>
          <p:nvPr/>
        </p:nvSpPr>
        <p:spPr>
          <a:xfrm>
            <a:off x="457200" y="1295400"/>
            <a:ext cx="8229600" cy="2092881"/>
          </a:xfrm>
          <a:prstGeom prst="rect">
            <a:avLst/>
          </a:prstGeom>
          <a:noFill/>
        </p:spPr>
        <p:txBody>
          <a:bodyPr wrap="square" rtlCol="0">
            <a:spAutoFit/>
          </a:bodyPr>
          <a:lstStyle/>
          <a:p>
            <a:pPr algn="ctr"/>
            <a:r>
              <a:rPr lang="en-US" sz="2000" dirty="0" smtClean="0"/>
              <a:t>Teacher Action Steps for Step 4.</a:t>
            </a:r>
          </a:p>
          <a:p>
            <a:pPr algn="ctr"/>
            <a:endParaRPr lang="en-US" sz="1200" dirty="0" smtClean="0"/>
          </a:p>
          <a:p>
            <a:pPr marL="355600" indent="-355600">
              <a:buAutoNum type="alphaUcPeriod"/>
            </a:pPr>
            <a:r>
              <a:rPr lang="en-US" sz="2000" dirty="0" smtClean="0"/>
              <a:t>Monitor  and make decisions regarding strategies (continue, adjust, discontinue) based on student data obtained through formative assessment.</a:t>
            </a:r>
          </a:p>
          <a:p>
            <a:pPr marL="279400" indent="-279400"/>
            <a:r>
              <a:rPr lang="en-US" sz="2000" dirty="0" smtClean="0"/>
              <a:t>B. Participate in mid-year conference (if required).</a:t>
            </a:r>
          </a:p>
          <a:p>
            <a:endParaRPr lang="en-US" dirty="0"/>
          </a:p>
        </p:txBody>
      </p:sp>
    </p:spTree>
    <p:extLst>
      <p:ext uri="{BB962C8B-B14F-4D97-AF65-F5344CB8AC3E}">
        <p14:creationId xmlns:p14="http://schemas.microsoft.com/office/powerpoint/2010/main" val="19506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686800" cy="1066800"/>
          </a:xfrm>
        </p:spPr>
        <p:txBody>
          <a:bodyPr anchor="b">
            <a:noAutofit/>
          </a:bodyPr>
          <a:lstStyle/>
          <a:p>
            <a:pPr eaLnBrk="1" hangingPunct="1">
              <a:defRPr/>
            </a:pPr>
            <a:r>
              <a:rPr lang="en-US" sz="3200" dirty="0" smtClean="0">
                <a:ea typeface="ＭＳ Ｐゴシック" pitchFamily="34" charset="-128"/>
              </a:rPr>
              <a:t>Step 5:  Determine SGG Achievement</a:t>
            </a:r>
          </a:p>
        </p:txBody>
      </p:sp>
      <p:sp>
        <p:nvSpPr>
          <p:cNvPr id="27651"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dirty="0">
              <a:latin typeface="Verdana" pitchFamily="34" charset="0"/>
            </a:endParaRPr>
          </a:p>
        </p:txBody>
      </p:sp>
      <p:sp>
        <p:nvSpPr>
          <p:cNvPr id="20" name="AutoShape 2"/>
          <p:cNvSpPr>
            <a:spLocks noChangeArrowheads="1"/>
          </p:cNvSpPr>
          <p:nvPr/>
        </p:nvSpPr>
        <p:spPr bwMode="auto">
          <a:xfrm>
            <a:off x="341313" y="2744788"/>
            <a:ext cx="1482725" cy="2057400"/>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1:</a:t>
            </a:r>
          </a:p>
          <a:p>
            <a:pPr algn="ctr">
              <a:spcAft>
                <a:spcPts val="1000"/>
              </a:spcAft>
              <a:defRPr/>
            </a:pPr>
            <a:r>
              <a:rPr lang="en-US" sz="1600" dirty="0">
                <a:latin typeface="Arial" pitchFamily="34" charset="0"/>
                <a:cs typeface="Arial" pitchFamily="34" charset="0"/>
              </a:rPr>
              <a:t>Determine needs</a:t>
            </a:r>
          </a:p>
        </p:txBody>
      </p:sp>
      <p:sp>
        <p:nvSpPr>
          <p:cNvPr id="29" name="AutoShape 3"/>
          <p:cNvSpPr>
            <a:spLocks noChangeArrowheads="1"/>
          </p:cNvSpPr>
          <p:nvPr/>
        </p:nvSpPr>
        <p:spPr bwMode="auto">
          <a:xfrm>
            <a:off x="2133600" y="2743200"/>
            <a:ext cx="1501775" cy="2100263"/>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a:t>
            </a:r>
            <a:r>
              <a:rPr lang="en-US" sz="1600" b="1" dirty="0" smtClean="0">
                <a:latin typeface="Arial" pitchFamily="34" charset="0"/>
                <a:cs typeface="Arial" pitchFamily="34" charset="0"/>
              </a:rPr>
              <a:t>2</a:t>
            </a:r>
            <a:r>
              <a:rPr lang="en-US" sz="1600" dirty="0" smtClean="0">
                <a:latin typeface="Arial" pitchFamily="34" charset="0"/>
                <a:cs typeface="Arial" pitchFamily="34" charset="0"/>
              </a:rPr>
              <a:t>:Create specific learning objective based on </a:t>
            </a:r>
            <a:r>
              <a:rPr lang="en-US" sz="1600" dirty="0">
                <a:latin typeface="Arial" pitchFamily="34" charset="0"/>
                <a:cs typeface="Arial" pitchFamily="34" charset="0"/>
              </a:rPr>
              <a:t>pre-assessment</a:t>
            </a: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cxnSp>
        <p:nvCxnSpPr>
          <p:cNvPr id="27654" name="AutoShape 4"/>
          <p:cNvCxnSpPr>
            <a:cxnSpLocks noChangeShapeType="1"/>
          </p:cNvCxnSpPr>
          <p:nvPr/>
        </p:nvCxnSpPr>
        <p:spPr bwMode="auto">
          <a:xfrm>
            <a:off x="1824038" y="3929063"/>
            <a:ext cx="292100" cy="0"/>
          </a:xfrm>
          <a:prstGeom prst="straightConnector1">
            <a:avLst/>
          </a:prstGeom>
          <a:noFill/>
          <a:ln w="9525">
            <a:solidFill>
              <a:srgbClr val="000000"/>
            </a:solidFill>
            <a:round/>
            <a:headEnd/>
            <a:tailEnd type="triangle" w="med" len="med"/>
          </a:ln>
        </p:spPr>
      </p:cxnSp>
      <p:cxnSp>
        <p:nvCxnSpPr>
          <p:cNvPr id="27655" name="AutoShape 5"/>
          <p:cNvCxnSpPr>
            <a:cxnSpLocks noChangeShapeType="1"/>
          </p:cNvCxnSpPr>
          <p:nvPr/>
        </p:nvCxnSpPr>
        <p:spPr bwMode="auto">
          <a:xfrm>
            <a:off x="3617913" y="3929063"/>
            <a:ext cx="314325" cy="0"/>
          </a:xfrm>
          <a:prstGeom prst="straightConnector1">
            <a:avLst/>
          </a:prstGeom>
          <a:noFill/>
          <a:ln w="9525">
            <a:solidFill>
              <a:srgbClr val="000000"/>
            </a:solidFill>
            <a:round/>
            <a:headEnd/>
            <a:tailEnd type="triangle" w="med" len="med"/>
          </a:ln>
        </p:spPr>
      </p:cxnSp>
      <p:sp>
        <p:nvSpPr>
          <p:cNvPr id="33" name="AutoShape 15"/>
          <p:cNvSpPr>
            <a:spLocks noChangeArrowheads="1"/>
          </p:cNvSpPr>
          <p:nvPr/>
        </p:nvSpPr>
        <p:spPr bwMode="auto">
          <a:xfrm>
            <a:off x="7558088" y="2776538"/>
            <a:ext cx="1422400" cy="2024062"/>
          </a:xfrm>
          <a:prstGeom prst="roundRect">
            <a:avLst>
              <a:gd name="adj" fmla="val 16667"/>
            </a:avLst>
          </a:prstGeom>
          <a:solidFill>
            <a:schemeClr val="accent6">
              <a:lumMod val="75000"/>
            </a:schemeClr>
          </a:solidFill>
          <a:ln w="9525">
            <a:solidFill>
              <a:srgbClr val="000000"/>
            </a:solidFill>
            <a:round/>
            <a:headEnd/>
            <a:tailEnd/>
          </a:ln>
        </p:spPr>
        <p:txBody>
          <a:bodyPr/>
          <a:lstStyle/>
          <a:p>
            <a:pPr algn="ctr">
              <a:spcAft>
                <a:spcPts val="1000"/>
              </a:spcAft>
              <a:defRPr/>
            </a:pPr>
            <a:r>
              <a:rPr lang="en-US" sz="1600" b="1" dirty="0">
                <a:solidFill>
                  <a:schemeClr val="bg1"/>
                </a:solidFill>
                <a:latin typeface="Arial" pitchFamily="34" charset="0"/>
                <a:cs typeface="Arial" pitchFamily="34" charset="0"/>
              </a:rPr>
              <a:t>Step 5:</a:t>
            </a:r>
          </a:p>
          <a:p>
            <a:pPr algn="ctr">
              <a:spcAft>
                <a:spcPts val="1000"/>
              </a:spcAft>
              <a:defRPr/>
            </a:pPr>
            <a:r>
              <a:rPr lang="en-US" sz="1600" dirty="0">
                <a:solidFill>
                  <a:schemeClr val="bg1"/>
                </a:solidFill>
                <a:latin typeface="Arial" pitchFamily="34" charset="0"/>
                <a:cs typeface="Arial" pitchFamily="34" charset="0"/>
              </a:rPr>
              <a:t>Determine whether students achieved the </a:t>
            </a:r>
            <a:r>
              <a:rPr lang="en-US" sz="1600" dirty="0" smtClean="0">
                <a:solidFill>
                  <a:schemeClr val="bg1"/>
                </a:solidFill>
                <a:latin typeface="Arial" pitchFamily="34" charset="0"/>
                <a:cs typeface="Arial" pitchFamily="34" charset="0"/>
              </a:rPr>
              <a:t>SGG</a:t>
            </a:r>
            <a:endParaRPr lang="en-US" sz="2800" dirty="0">
              <a:solidFill>
                <a:schemeClr val="bg1"/>
              </a:solidFill>
              <a:latin typeface="Arial" pitchFamily="34" charset="0"/>
              <a:cs typeface="Arial" pitchFamily="34" charset="0"/>
            </a:endParaRPr>
          </a:p>
        </p:txBody>
      </p:sp>
      <p:cxnSp>
        <p:nvCxnSpPr>
          <p:cNvPr id="27657" name="AutoShape 16"/>
          <p:cNvCxnSpPr>
            <a:cxnSpLocks noChangeShapeType="1"/>
          </p:cNvCxnSpPr>
          <p:nvPr/>
        </p:nvCxnSpPr>
        <p:spPr bwMode="auto">
          <a:xfrm>
            <a:off x="7243763" y="3937000"/>
            <a:ext cx="314325" cy="0"/>
          </a:xfrm>
          <a:prstGeom prst="straightConnector1">
            <a:avLst/>
          </a:prstGeom>
          <a:noFill/>
          <a:ln w="9525">
            <a:solidFill>
              <a:srgbClr val="000000"/>
            </a:solidFill>
            <a:round/>
            <a:headEnd/>
            <a:tailEnd type="triangle" w="med" len="med"/>
          </a:ln>
        </p:spPr>
      </p:cxnSp>
      <p:sp>
        <p:nvSpPr>
          <p:cNvPr id="35" name="Curved Down Arrow 28"/>
          <p:cNvSpPr>
            <a:spLocks noChangeArrowheads="1"/>
          </p:cNvSpPr>
          <p:nvPr/>
        </p:nvSpPr>
        <p:spPr bwMode="auto">
          <a:xfrm flipH="1" flipV="1">
            <a:off x="4975225" y="4937125"/>
            <a:ext cx="1308100" cy="685800"/>
          </a:xfrm>
          <a:prstGeom prst="curvedDownArrow">
            <a:avLst>
              <a:gd name="adj1" fmla="val 25011"/>
              <a:gd name="adj2" fmla="val 50014"/>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36" name="Curved Down Arrow 29"/>
          <p:cNvSpPr>
            <a:spLocks noChangeArrowheads="1"/>
          </p:cNvSpPr>
          <p:nvPr/>
        </p:nvSpPr>
        <p:spPr bwMode="auto">
          <a:xfrm>
            <a:off x="5056188" y="2009775"/>
            <a:ext cx="1376362" cy="695325"/>
          </a:xfrm>
          <a:prstGeom prst="curvedDownArrow">
            <a:avLst>
              <a:gd name="adj1" fmla="val 24971"/>
              <a:gd name="adj2" fmla="val 49960"/>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16" name="AutoShape 3"/>
          <p:cNvSpPr>
            <a:spLocks noChangeArrowheads="1"/>
          </p:cNvSpPr>
          <p:nvPr/>
        </p:nvSpPr>
        <p:spPr bwMode="auto">
          <a:xfrm>
            <a:off x="3902075" y="2778125"/>
            <a:ext cx="1524000" cy="2057400"/>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latin typeface="Arial" pitchFamily="34" charset="0"/>
                <a:ea typeface="SimSun" pitchFamily="2" charset="-122"/>
                <a:cs typeface="Arial" pitchFamily="34" charset="0"/>
              </a:rPr>
              <a:t>Step 3</a:t>
            </a:r>
            <a:r>
              <a:rPr lang="en-US" sz="1600" dirty="0">
                <a:latin typeface="Arial" pitchFamily="34" charset="0"/>
                <a:ea typeface="SimSun" pitchFamily="2" charset="-122"/>
                <a:cs typeface="Arial" pitchFamily="34" charset="0"/>
              </a:rPr>
              <a:t>:</a:t>
            </a:r>
          </a:p>
          <a:p>
            <a:pPr algn="ctr">
              <a:lnSpc>
                <a:spcPct val="90000"/>
              </a:lnSpc>
              <a:defRPr/>
            </a:pPr>
            <a:endParaRPr lang="en-US" sz="1600" dirty="0">
              <a:latin typeface="Arial" pitchFamily="34" charset="0"/>
              <a:ea typeface="SimSun" pitchFamily="2" charset="-122"/>
              <a:cs typeface="Arial" pitchFamily="34" charset="0"/>
            </a:endParaRPr>
          </a:p>
          <a:p>
            <a:pPr algn="ctr">
              <a:lnSpc>
                <a:spcPct val="90000"/>
              </a:lnSpc>
              <a:defRPr/>
            </a:pPr>
            <a:r>
              <a:rPr lang="en-US" sz="1600" dirty="0">
                <a:latin typeface="Arial" pitchFamily="34" charset="0"/>
                <a:ea typeface="SimSun" pitchFamily="2" charset="-122"/>
                <a:cs typeface="Arial" pitchFamily="34" charset="0"/>
              </a:rPr>
              <a:t>  Create and implement teaching and learning strategies </a:t>
            </a:r>
            <a:endParaRPr lang="en-US" sz="4000" dirty="0">
              <a:latin typeface="Arial" pitchFamily="34" charset="0"/>
              <a:ea typeface="SimSun" pitchFamily="2" charset="-122"/>
              <a:cs typeface="Arial" pitchFamily="34" charset="0"/>
            </a:endParaRP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sp>
        <p:nvSpPr>
          <p:cNvPr id="17" name="AutoShape 3"/>
          <p:cNvSpPr>
            <a:spLocks noChangeArrowheads="1"/>
          </p:cNvSpPr>
          <p:nvPr/>
        </p:nvSpPr>
        <p:spPr bwMode="auto">
          <a:xfrm>
            <a:off x="5743575" y="2743200"/>
            <a:ext cx="1462088" cy="2024063"/>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latin typeface="Arial" pitchFamily="34" charset="0"/>
                <a:ea typeface="SimSun" pitchFamily="2" charset="-122"/>
                <a:cs typeface="Arial" pitchFamily="34" charset="0"/>
              </a:rPr>
              <a:t>Step 4</a:t>
            </a:r>
            <a:r>
              <a:rPr lang="en-US" sz="1600" dirty="0">
                <a:latin typeface="Arial" pitchFamily="34" charset="0"/>
                <a:ea typeface="SimSun" pitchFamily="2" charset="-122"/>
                <a:cs typeface="Arial" pitchFamily="34" charset="0"/>
              </a:rPr>
              <a:t>: </a:t>
            </a:r>
          </a:p>
          <a:p>
            <a:pPr algn="ctr">
              <a:lnSpc>
                <a:spcPct val="90000"/>
              </a:lnSpc>
              <a:defRPr/>
            </a:pPr>
            <a:r>
              <a:rPr lang="en-US" sz="1600" dirty="0">
                <a:latin typeface="Arial" pitchFamily="34" charset="0"/>
                <a:ea typeface="SimSun" pitchFamily="2" charset="-122"/>
                <a:cs typeface="Arial" pitchFamily="34" charset="0"/>
              </a:rPr>
              <a:t/>
            </a:r>
            <a:br>
              <a:rPr lang="en-US" sz="1600" dirty="0">
                <a:latin typeface="Arial" pitchFamily="34" charset="0"/>
                <a:ea typeface="SimSun" pitchFamily="2" charset="-122"/>
                <a:cs typeface="Arial" pitchFamily="34" charset="0"/>
              </a:rPr>
            </a:br>
            <a:r>
              <a:rPr lang="en-US" sz="1600" dirty="0">
                <a:latin typeface="Arial" pitchFamily="34" charset="0"/>
                <a:ea typeface="SimSun" pitchFamily="2" charset="-122"/>
                <a:cs typeface="Arial" pitchFamily="34" charset="0"/>
              </a:rPr>
              <a:t>Monitor progress through ongoing formative assessment</a:t>
            </a:r>
            <a:endParaRPr lang="en-US" sz="4000" dirty="0">
              <a:latin typeface="Arial" pitchFamily="34" charset="0"/>
              <a:ea typeface="SimSun" pitchFamily="2" charset="-122"/>
              <a:cs typeface="Arial" pitchFamily="34" charset="0"/>
            </a:endParaRP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cxnSp>
        <p:nvCxnSpPr>
          <p:cNvPr id="27662" name="AutoShape 16"/>
          <p:cNvCxnSpPr>
            <a:cxnSpLocks noChangeShapeType="1"/>
          </p:cNvCxnSpPr>
          <p:nvPr/>
        </p:nvCxnSpPr>
        <p:spPr bwMode="auto">
          <a:xfrm>
            <a:off x="5426075" y="3929063"/>
            <a:ext cx="314325" cy="0"/>
          </a:xfrm>
          <a:prstGeom prst="straightConnector1">
            <a:avLst/>
          </a:prstGeom>
          <a:noFill/>
          <a:ln w="9525">
            <a:solidFill>
              <a:srgbClr val="000000"/>
            </a:solidFill>
            <a:round/>
            <a:headEnd/>
            <a:tailEnd type="triangle" w="med" len="med"/>
          </a:ln>
        </p:spPr>
      </p:cxnSp>
      <p:sp>
        <p:nvSpPr>
          <p:cNvPr id="15" name="TextBox 1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42</a:t>
            </a:r>
            <a:endParaRPr lang="en-US" sz="2000" dirty="0">
              <a:latin typeface="Arial" pitchFamily="34" charset="0"/>
              <a:cs typeface="Arial" pitchFamily="34" charset="0"/>
            </a:endParaRPr>
          </a:p>
        </p:txBody>
      </p:sp>
      <p:sp>
        <p:nvSpPr>
          <p:cNvPr id="18" name="TextBox 17"/>
          <p:cNvSpPr txBox="1"/>
          <p:nvPr/>
        </p:nvSpPr>
        <p:spPr>
          <a:xfrm>
            <a:off x="0" y="6211669"/>
            <a:ext cx="3313728" cy="646331"/>
          </a:xfrm>
          <a:prstGeom prst="rect">
            <a:avLst/>
          </a:prstGeom>
          <a:noFill/>
        </p:spPr>
        <p:txBody>
          <a:bodyPr wrap="none" rtlCol="0">
            <a:spAutoFit/>
          </a:bodyPr>
          <a:lstStyle/>
          <a:p>
            <a:r>
              <a:rPr lang="en-US" dirty="0" smtClean="0"/>
              <a:t>SGG 101 Guide - pages 18-19</a:t>
            </a:r>
          </a:p>
          <a:p>
            <a:r>
              <a:rPr lang="en-US" dirty="0" smtClean="0"/>
              <a:t>Simulation – pages 40-41</a:t>
            </a:r>
            <a:endParaRPr lang="en-US" dirty="0"/>
          </a:p>
        </p:txBody>
      </p:sp>
    </p:spTree>
    <p:extLst>
      <p:ext uri="{BB962C8B-B14F-4D97-AF65-F5344CB8AC3E}">
        <p14:creationId xmlns:p14="http://schemas.microsoft.com/office/powerpoint/2010/main" val="174965643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Decision Rules for SGG Attainment</a:t>
            </a:r>
            <a:endParaRPr lang="en-US" dirty="0"/>
          </a:p>
        </p:txBody>
      </p:sp>
      <p:sp>
        <p:nvSpPr>
          <p:cNvPr id="3" name="Content Placeholder 2"/>
          <p:cNvSpPr>
            <a:spLocks noGrp="1"/>
          </p:cNvSpPr>
          <p:nvPr>
            <p:ph sz="quarter" idx="1"/>
          </p:nvPr>
        </p:nvSpPr>
        <p:spPr>
          <a:xfrm>
            <a:off x="612648" y="1600200"/>
            <a:ext cx="8153400" cy="3124200"/>
          </a:xfrm>
          <a:solidFill>
            <a:schemeClr val="bg1">
              <a:lumMod val="85000"/>
            </a:schemeClr>
          </a:solidFill>
          <a:ln w="19050">
            <a:solidFill>
              <a:schemeClr val="tx1"/>
            </a:solidFill>
          </a:ln>
        </p:spPr>
        <p:txBody>
          <a:bodyPr anchor="ctr" anchorCtr="0">
            <a:noAutofit/>
          </a:bodyPr>
          <a:lstStyle/>
          <a:p>
            <a:pPr>
              <a:spcAft>
                <a:spcPts val="600"/>
              </a:spcAft>
              <a:buNone/>
            </a:pPr>
            <a:r>
              <a:rPr lang="en-US" dirty="0" smtClean="0"/>
              <a:t>KDE Requirements for Student Growth Goals</a:t>
            </a:r>
          </a:p>
          <a:p>
            <a:pPr marL="584200" indent="-304800"/>
            <a:r>
              <a:rPr lang="en-US" dirty="0" smtClean="0"/>
              <a:t>Must have one SGG in an academic year</a:t>
            </a:r>
          </a:p>
          <a:p>
            <a:pPr marL="584200" indent="-304800"/>
            <a:r>
              <a:rPr lang="en-US" dirty="0" smtClean="0"/>
              <a:t>Can have no more than two SGGs in an academic year</a:t>
            </a:r>
          </a:p>
          <a:p>
            <a:pPr marL="584200" indent="-304800"/>
            <a:r>
              <a:rPr lang="en-US" dirty="0" smtClean="0"/>
              <a:t>SGGs are rated as High, Expected, or Low</a:t>
            </a:r>
          </a:p>
          <a:p>
            <a:pPr marL="584200" indent="-304800"/>
            <a:r>
              <a:rPr lang="en-US" dirty="0" smtClean="0"/>
              <a:t>Summative student growth rating includes three years (when available)</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42</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Decision Rules for SGG Attainment</a:t>
            </a:r>
            <a:endParaRPr lang="en-US" dirty="0"/>
          </a:p>
        </p:txBody>
      </p:sp>
      <p:sp>
        <p:nvSpPr>
          <p:cNvPr id="3" name="Content Placeholder 2"/>
          <p:cNvSpPr>
            <a:spLocks noGrp="1"/>
          </p:cNvSpPr>
          <p:nvPr>
            <p:ph sz="quarter" idx="1"/>
          </p:nvPr>
        </p:nvSpPr>
        <p:spPr>
          <a:xfrm>
            <a:off x="612648" y="1600200"/>
            <a:ext cx="8153400" cy="1524000"/>
          </a:xfrm>
          <a:solidFill>
            <a:schemeClr val="bg1">
              <a:lumMod val="85000"/>
            </a:schemeClr>
          </a:solidFill>
          <a:ln w="19050">
            <a:solidFill>
              <a:schemeClr val="tx1"/>
            </a:solidFill>
          </a:ln>
        </p:spPr>
        <p:txBody>
          <a:bodyPr anchor="ctr" anchorCtr="0">
            <a:noAutofit/>
          </a:bodyPr>
          <a:lstStyle/>
          <a:p>
            <a:pPr>
              <a:spcAft>
                <a:spcPts val="600"/>
              </a:spcAft>
              <a:buNone/>
            </a:pPr>
            <a:r>
              <a:rPr lang="en-US" dirty="0" smtClean="0"/>
              <a:t>Local Decision:</a:t>
            </a:r>
          </a:p>
          <a:p>
            <a:pPr marL="457200" indent="-177800"/>
            <a:r>
              <a:rPr lang="en-US" dirty="0" smtClean="0"/>
              <a:t>Incorporating other measures for student growth consideration</a:t>
            </a:r>
            <a:endParaRPr lang="en-US"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42</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Emma’s SGG</a:t>
            </a:r>
            <a:endParaRPr lang="en-US" dirty="0"/>
          </a:p>
        </p:txBody>
      </p:sp>
      <p:sp>
        <p:nvSpPr>
          <p:cNvPr id="3" name="Content Placeholder 2"/>
          <p:cNvSpPr>
            <a:spLocks noGrp="1"/>
          </p:cNvSpPr>
          <p:nvPr>
            <p:ph sz="quarter" idx="1"/>
          </p:nvPr>
        </p:nvSpPr>
        <p:spPr>
          <a:xfrm>
            <a:off x="609600" y="1447800"/>
            <a:ext cx="8153400" cy="4572000"/>
          </a:xfrm>
          <a:solidFill>
            <a:schemeClr val="bg1">
              <a:lumMod val="85000"/>
            </a:schemeClr>
          </a:solidFill>
          <a:ln w="19050">
            <a:solidFill>
              <a:schemeClr val="tx1"/>
            </a:solidFill>
          </a:ln>
        </p:spPr>
        <p:txBody>
          <a:bodyPr anchor="ctr" anchorCtr="0">
            <a:noAutofit/>
          </a:bodyPr>
          <a:lstStyle/>
          <a:p>
            <a:pPr marL="0" indent="0">
              <a:spcAft>
                <a:spcPts val="600"/>
              </a:spcAft>
              <a:buNone/>
            </a:pPr>
            <a:r>
              <a:rPr lang="en-US" dirty="0" smtClean="0"/>
              <a:t>During the current school year, every student will make measureable progress in mathematical problem solving, as measured by the district rubric. Students will improve their scores as follows:</a:t>
            </a:r>
          </a:p>
          <a:p>
            <a:pPr marL="508000" indent="-152400">
              <a:spcAft>
                <a:spcPts val="600"/>
              </a:spcAft>
            </a:pPr>
            <a:r>
              <a:rPr lang="en-US" dirty="0" smtClean="0"/>
              <a:t> All students will improve by at least one level.</a:t>
            </a:r>
          </a:p>
          <a:p>
            <a:pPr lvl="1">
              <a:spcBef>
                <a:spcPts val="0"/>
              </a:spcBef>
              <a:buFont typeface="Wingdings" pitchFamily="2" charset="2"/>
              <a:buChar char="§"/>
            </a:pPr>
            <a:r>
              <a:rPr lang="en-US" sz="2400" dirty="0" smtClean="0"/>
              <a:t>Students at Level zero will  increase by two levels. </a:t>
            </a:r>
          </a:p>
          <a:p>
            <a:pPr lvl="1">
              <a:spcAft>
                <a:spcPts val="1200"/>
              </a:spcAft>
              <a:buFont typeface="Wingdings" pitchFamily="2" charset="2"/>
              <a:buChar char="§"/>
            </a:pPr>
            <a:r>
              <a:rPr lang="en-US" sz="2400" dirty="0" smtClean="0"/>
              <a:t>Students scoring at Level 3 will be rescored on a higher level rubric and will increase their performance by at least one level.</a:t>
            </a:r>
          </a:p>
          <a:p>
            <a:pPr marL="0" lvl="1" indent="0">
              <a:spcBef>
                <a:spcPts val="0"/>
              </a:spcBef>
              <a:spcAft>
                <a:spcPts val="1200"/>
              </a:spcAft>
              <a:buNone/>
            </a:pPr>
            <a:r>
              <a:rPr lang="en-US" sz="2400" dirty="0" smtClean="0"/>
              <a:t>Seventy percent of students will be at Level 2 by year’s end</a:t>
            </a:r>
            <a:r>
              <a:rPr lang="en-US" sz="1800" dirty="0" smtClean="0"/>
              <a:t>.</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42</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Rules</a:t>
            </a:r>
            <a:endParaRPr lang="en-US" dirty="0"/>
          </a:p>
        </p:txBody>
      </p:sp>
      <p:graphicFrame>
        <p:nvGraphicFramePr>
          <p:cNvPr id="4" name="Content Placeholder 3"/>
          <p:cNvGraphicFramePr>
            <a:graphicFrameLocks noGrp="1"/>
          </p:cNvGraphicFramePr>
          <p:nvPr>
            <p:ph sz="quarter" idx="1"/>
          </p:nvPr>
        </p:nvGraphicFramePr>
        <p:xfrm>
          <a:off x="457201" y="1600200"/>
          <a:ext cx="8153399" cy="4495800"/>
        </p:xfrm>
        <a:graphic>
          <a:graphicData uri="http://schemas.openxmlformats.org/drawingml/2006/table">
            <a:tbl>
              <a:tblPr firstRow="1" bandRow="1">
                <a:tableStyleId>{E8B1032C-EA38-4F05-BA0D-38AFFFC7BED3}</a:tableStyleId>
              </a:tblPr>
              <a:tblGrid>
                <a:gridCol w="1261483"/>
                <a:gridCol w="2233668"/>
                <a:gridCol w="2272101"/>
                <a:gridCol w="2386147"/>
              </a:tblGrid>
              <a:tr h="755597">
                <a:tc>
                  <a:txBody>
                    <a:bodyPr/>
                    <a:lstStyle/>
                    <a:p>
                      <a:pPr marL="0" marR="0" algn="ctr">
                        <a:spcBef>
                          <a:spcPts val="0"/>
                        </a:spcBef>
                        <a:spcAft>
                          <a:spcPts val="0"/>
                        </a:spcAft>
                      </a:pPr>
                      <a:r>
                        <a:rPr lang="en-US" sz="1800" b="1" dirty="0">
                          <a:latin typeface="+mj-lt"/>
                          <a:ea typeface="Times"/>
                        </a:rPr>
                        <a:t>Student </a:t>
                      </a:r>
                      <a:endParaRPr lang="en-US" sz="1800" dirty="0">
                        <a:latin typeface="+mj-lt"/>
                        <a:ea typeface="Times"/>
                      </a:endParaRPr>
                    </a:p>
                    <a:p>
                      <a:pPr marL="0" marR="0" algn="ctr">
                        <a:spcBef>
                          <a:spcPts val="0"/>
                        </a:spcBef>
                        <a:spcAft>
                          <a:spcPts val="0"/>
                        </a:spcAft>
                      </a:pPr>
                      <a:r>
                        <a:rPr lang="en-US" sz="1800" b="1" dirty="0">
                          <a:latin typeface="+mj-lt"/>
                          <a:ea typeface="Times"/>
                        </a:rPr>
                        <a:t>Progress</a:t>
                      </a:r>
                      <a:endParaRPr lang="en-US" sz="1800" dirty="0">
                        <a:latin typeface="+mj-lt"/>
                        <a:ea typeface="Times"/>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1800" b="1" dirty="0">
                          <a:latin typeface="+mj-lt"/>
                          <a:ea typeface="Times"/>
                        </a:rPr>
                        <a:t>High</a:t>
                      </a:r>
                      <a:endParaRPr lang="en-US" sz="1800" dirty="0">
                        <a:latin typeface="+mj-lt"/>
                        <a:ea typeface="Times"/>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1800" b="1" dirty="0">
                          <a:latin typeface="+mj-lt"/>
                          <a:ea typeface="Times"/>
                        </a:rPr>
                        <a:t>Expected</a:t>
                      </a:r>
                      <a:endParaRPr lang="en-US" sz="1800" dirty="0">
                        <a:latin typeface="+mj-lt"/>
                        <a:ea typeface="Times"/>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1800" b="1" dirty="0">
                          <a:latin typeface="+mj-lt"/>
                          <a:ea typeface="Times"/>
                        </a:rPr>
                        <a:t>Low</a:t>
                      </a:r>
                      <a:endParaRPr lang="en-US" sz="1800" dirty="0">
                        <a:latin typeface="+mj-lt"/>
                        <a:ea typeface="Times"/>
                      </a:endParaRPr>
                    </a:p>
                  </a:txBody>
                  <a:tcPr marL="68580" marR="68580" marT="0" marB="0" anchor="ctr">
                    <a:solidFill>
                      <a:schemeClr val="accent6">
                        <a:lumMod val="20000"/>
                        <a:lumOff val="80000"/>
                      </a:schemeClr>
                    </a:solidFill>
                  </a:tcPr>
                </a:tc>
              </a:tr>
              <a:tr h="2040111">
                <a:tc rowSpan="2">
                  <a:txBody>
                    <a:bodyPr/>
                    <a:lstStyle/>
                    <a:p>
                      <a:r>
                        <a:rPr lang="en-US" dirty="0" smtClean="0">
                          <a:latin typeface="+mn-lt"/>
                        </a:rPr>
                        <a:t>Student Growth Goal</a:t>
                      </a:r>
                      <a:endParaRPr lang="en-US" dirty="0">
                        <a:latin typeface="+mn-lt"/>
                      </a:endParaRPr>
                    </a:p>
                  </a:txBody>
                  <a:tcPr anchor="ctr"/>
                </a:tc>
                <a:tc>
                  <a:txBody>
                    <a:bodyPr/>
                    <a:lstStyle/>
                    <a:p>
                      <a:pPr marL="0" marR="0" algn="ctr">
                        <a:spcBef>
                          <a:spcPts val="0"/>
                        </a:spcBef>
                        <a:spcAft>
                          <a:spcPts val="0"/>
                        </a:spcAft>
                      </a:pPr>
                      <a:endParaRPr lang="en-US" sz="1800" u="sng" kern="1200" dirty="0" smtClean="0">
                        <a:solidFill>
                          <a:srgbClr val="000000"/>
                        </a:solidFill>
                        <a:latin typeface="+mn-lt"/>
                        <a:ea typeface="Verdana"/>
                      </a:endParaRPr>
                    </a:p>
                    <a:p>
                      <a:pPr marL="0" marR="0" algn="ctr">
                        <a:spcBef>
                          <a:spcPts val="0"/>
                        </a:spcBef>
                        <a:spcAft>
                          <a:spcPts val="0"/>
                        </a:spcAft>
                      </a:pPr>
                      <a:r>
                        <a:rPr lang="en-US" sz="1800" u="sng" kern="1200" dirty="0" smtClean="0">
                          <a:solidFill>
                            <a:srgbClr val="000000"/>
                          </a:solidFill>
                          <a:latin typeface="+mn-lt"/>
                          <a:ea typeface="Verdana"/>
                        </a:rPr>
                        <a:t>Growth </a:t>
                      </a:r>
                      <a:r>
                        <a:rPr lang="en-US" sz="1800" u="sng" kern="1200" dirty="0">
                          <a:solidFill>
                            <a:srgbClr val="000000"/>
                          </a:solidFill>
                          <a:latin typeface="+mn-lt"/>
                          <a:ea typeface="Verdana"/>
                        </a:rPr>
                        <a:t>Component</a:t>
                      </a:r>
                      <a:endParaRPr lang="en-US" sz="1800" dirty="0">
                        <a:latin typeface="+mn-lt"/>
                        <a:ea typeface="Calibri"/>
                      </a:endParaRPr>
                    </a:p>
                    <a:p>
                      <a:pPr marL="0" marR="0" algn="l">
                        <a:spcBef>
                          <a:spcPts val="0"/>
                        </a:spcBef>
                        <a:spcAft>
                          <a:spcPts val="0"/>
                        </a:spcAft>
                      </a:pPr>
                      <a:r>
                        <a:rPr lang="en-US" sz="1800" kern="1200" dirty="0">
                          <a:solidFill>
                            <a:srgbClr val="000000"/>
                          </a:solidFill>
                          <a:latin typeface="+mn-lt"/>
                          <a:ea typeface="Verdana"/>
                        </a:rPr>
                        <a:t> </a:t>
                      </a:r>
                      <a:endParaRPr lang="en-US" sz="1800" dirty="0">
                        <a:latin typeface="+mn-lt"/>
                        <a:ea typeface="Calibri"/>
                      </a:endParaRPr>
                    </a:p>
                    <a:p>
                      <a:pPr marL="0" marR="0" algn="l">
                        <a:spcBef>
                          <a:spcPts val="0"/>
                        </a:spcBef>
                        <a:spcAft>
                          <a:spcPts val="0"/>
                        </a:spcAft>
                      </a:pPr>
                      <a:r>
                        <a:rPr lang="en-US" sz="1800" kern="1200" dirty="0" smtClean="0">
                          <a:solidFill>
                            <a:srgbClr val="000000"/>
                          </a:solidFill>
                          <a:latin typeface="+mn-lt"/>
                          <a:ea typeface="Verdana"/>
                        </a:rPr>
                        <a:t>90% </a:t>
                      </a:r>
                      <a:r>
                        <a:rPr lang="en-US" sz="1800" kern="1200" dirty="0">
                          <a:solidFill>
                            <a:srgbClr val="000000"/>
                          </a:solidFill>
                          <a:latin typeface="+mn-lt"/>
                          <a:ea typeface="Verdana"/>
                        </a:rPr>
                        <a:t>of students meet or exceed the </a:t>
                      </a:r>
                      <a:r>
                        <a:rPr lang="en-US" sz="1800" kern="1200" dirty="0" smtClean="0">
                          <a:solidFill>
                            <a:srgbClr val="000000"/>
                          </a:solidFill>
                          <a:latin typeface="+mn-lt"/>
                          <a:ea typeface="Verdana"/>
                        </a:rPr>
                        <a:t>SGG growth component </a:t>
                      </a:r>
                      <a:endParaRPr lang="en-US" sz="1800" dirty="0">
                        <a:latin typeface="+mn-lt"/>
                        <a:ea typeface="Calibri"/>
                      </a:endParaRPr>
                    </a:p>
                  </a:txBody>
                  <a:tcPr marL="68580" marR="68580" marT="0" marB="0" anchor="ctr">
                    <a:solidFill>
                      <a:schemeClr val="bg1">
                        <a:alpha val="20000"/>
                      </a:schemeClr>
                    </a:solidFill>
                  </a:tcPr>
                </a:tc>
                <a:tc>
                  <a:txBody>
                    <a:bodyPr/>
                    <a:lstStyle/>
                    <a:p>
                      <a:pPr marL="0" marR="0" algn="ctr">
                        <a:spcBef>
                          <a:spcPts val="0"/>
                        </a:spcBef>
                        <a:spcAft>
                          <a:spcPts val="0"/>
                        </a:spcAft>
                      </a:pPr>
                      <a:endParaRPr lang="en-US" sz="1800" u="sng" kern="1200" dirty="0" smtClean="0">
                        <a:solidFill>
                          <a:srgbClr val="000000"/>
                        </a:solidFill>
                        <a:latin typeface="+mn-lt"/>
                        <a:ea typeface="Verdana"/>
                      </a:endParaRPr>
                    </a:p>
                    <a:p>
                      <a:pPr marL="0" marR="0" algn="ctr">
                        <a:spcBef>
                          <a:spcPts val="0"/>
                        </a:spcBef>
                        <a:spcAft>
                          <a:spcPts val="0"/>
                        </a:spcAft>
                      </a:pPr>
                      <a:r>
                        <a:rPr lang="en-US" sz="1800" u="sng" kern="1200" dirty="0" smtClean="0">
                          <a:solidFill>
                            <a:srgbClr val="000000"/>
                          </a:solidFill>
                          <a:latin typeface="+mn-lt"/>
                          <a:ea typeface="Verdana"/>
                        </a:rPr>
                        <a:t>Growth </a:t>
                      </a:r>
                      <a:r>
                        <a:rPr lang="en-US" sz="1800" u="sng" kern="1200" dirty="0">
                          <a:solidFill>
                            <a:srgbClr val="000000"/>
                          </a:solidFill>
                          <a:latin typeface="+mn-lt"/>
                          <a:ea typeface="Verdana"/>
                        </a:rPr>
                        <a:t>Component</a:t>
                      </a:r>
                      <a:endParaRPr lang="en-US" sz="1800" dirty="0">
                        <a:latin typeface="+mn-lt"/>
                        <a:ea typeface="Calibri"/>
                      </a:endParaRPr>
                    </a:p>
                    <a:p>
                      <a:pPr marL="0" marR="0" algn="l">
                        <a:spcBef>
                          <a:spcPts val="0"/>
                        </a:spcBef>
                        <a:spcAft>
                          <a:spcPts val="0"/>
                        </a:spcAft>
                      </a:pPr>
                      <a:endParaRPr lang="en-US" sz="1800" kern="1200" dirty="0" smtClean="0">
                        <a:solidFill>
                          <a:srgbClr val="000000"/>
                        </a:solidFill>
                        <a:latin typeface="+mn-lt"/>
                        <a:ea typeface="Verdana"/>
                      </a:endParaRPr>
                    </a:p>
                    <a:p>
                      <a:pPr marL="0" marR="0" algn="l">
                        <a:spcBef>
                          <a:spcPts val="0"/>
                        </a:spcBef>
                        <a:spcAft>
                          <a:spcPts val="0"/>
                        </a:spcAft>
                      </a:pPr>
                      <a:r>
                        <a:rPr lang="en-US" sz="1800" kern="1200" dirty="0" smtClean="0">
                          <a:solidFill>
                            <a:srgbClr val="000000"/>
                          </a:solidFill>
                          <a:latin typeface="+mn-lt"/>
                          <a:ea typeface="Verdana"/>
                        </a:rPr>
                        <a:t>70</a:t>
                      </a:r>
                      <a:r>
                        <a:rPr lang="en-US" sz="1800" kern="1200" dirty="0">
                          <a:solidFill>
                            <a:srgbClr val="000000"/>
                          </a:solidFill>
                          <a:latin typeface="+mn-lt"/>
                          <a:ea typeface="Verdana"/>
                        </a:rPr>
                        <a:t>%-89% of students meet or exceed the </a:t>
                      </a:r>
                      <a:r>
                        <a:rPr lang="en-US" sz="1800" kern="1200" dirty="0" smtClean="0">
                          <a:solidFill>
                            <a:srgbClr val="000000"/>
                          </a:solidFill>
                          <a:latin typeface="+mn-lt"/>
                          <a:ea typeface="Verdana"/>
                        </a:rPr>
                        <a:t>SGG growth component  </a:t>
                      </a:r>
                      <a:endParaRPr lang="en-US" sz="1800" dirty="0">
                        <a:latin typeface="+mn-lt"/>
                        <a:ea typeface="Calibri"/>
                      </a:endParaRPr>
                    </a:p>
                  </a:txBody>
                  <a:tcPr marL="68580" marR="68580" marT="0" marB="0" anchor="ctr">
                    <a:solidFill>
                      <a:schemeClr val="bg1">
                        <a:alpha val="20000"/>
                      </a:schemeClr>
                    </a:solidFill>
                  </a:tcPr>
                </a:tc>
                <a:tc>
                  <a:txBody>
                    <a:bodyPr/>
                    <a:lstStyle/>
                    <a:p>
                      <a:pPr marL="0" marR="0" algn="ctr">
                        <a:spcBef>
                          <a:spcPts val="0"/>
                        </a:spcBef>
                        <a:spcAft>
                          <a:spcPts val="0"/>
                        </a:spcAft>
                      </a:pPr>
                      <a:endParaRPr lang="en-US" sz="1800" u="sng" kern="1200" dirty="0" smtClean="0">
                        <a:solidFill>
                          <a:srgbClr val="000000"/>
                        </a:solidFill>
                        <a:latin typeface="+mn-lt"/>
                        <a:ea typeface="Verdana"/>
                      </a:endParaRPr>
                    </a:p>
                    <a:p>
                      <a:pPr marL="0" marR="0" algn="ctr">
                        <a:spcBef>
                          <a:spcPts val="0"/>
                        </a:spcBef>
                        <a:spcAft>
                          <a:spcPts val="0"/>
                        </a:spcAft>
                      </a:pPr>
                      <a:r>
                        <a:rPr lang="en-US" sz="1800" u="sng" kern="1200" dirty="0" smtClean="0">
                          <a:solidFill>
                            <a:srgbClr val="000000"/>
                          </a:solidFill>
                          <a:latin typeface="+mn-lt"/>
                          <a:ea typeface="Verdana"/>
                        </a:rPr>
                        <a:t>Growth </a:t>
                      </a:r>
                      <a:r>
                        <a:rPr lang="en-US" sz="1800" u="sng" kern="1200" dirty="0">
                          <a:solidFill>
                            <a:srgbClr val="000000"/>
                          </a:solidFill>
                          <a:latin typeface="+mn-lt"/>
                          <a:ea typeface="Verdana"/>
                        </a:rPr>
                        <a:t>Component</a:t>
                      </a:r>
                      <a:endParaRPr lang="en-US" sz="1800" dirty="0">
                        <a:latin typeface="+mn-lt"/>
                        <a:ea typeface="Calibri"/>
                      </a:endParaRPr>
                    </a:p>
                    <a:p>
                      <a:pPr marL="0" marR="0" algn="l">
                        <a:spcBef>
                          <a:spcPts val="0"/>
                        </a:spcBef>
                        <a:spcAft>
                          <a:spcPts val="0"/>
                        </a:spcAft>
                      </a:pPr>
                      <a:endParaRPr lang="en-US" sz="1800" kern="1200" dirty="0" smtClean="0">
                        <a:solidFill>
                          <a:srgbClr val="000000"/>
                        </a:solidFill>
                        <a:latin typeface="+mn-lt"/>
                        <a:ea typeface="Verdana"/>
                      </a:endParaRPr>
                    </a:p>
                    <a:p>
                      <a:pPr marL="0" marR="0" algn="l">
                        <a:spcBef>
                          <a:spcPts val="0"/>
                        </a:spcBef>
                        <a:spcAft>
                          <a:spcPts val="0"/>
                        </a:spcAft>
                      </a:pPr>
                      <a:r>
                        <a:rPr lang="en-US" sz="1800" kern="1200" dirty="0" smtClean="0">
                          <a:solidFill>
                            <a:srgbClr val="000000"/>
                          </a:solidFill>
                          <a:latin typeface="+mn-lt"/>
                          <a:ea typeface="Verdana"/>
                        </a:rPr>
                        <a:t>Less </a:t>
                      </a:r>
                      <a:r>
                        <a:rPr lang="en-US" sz="1800" kern="1200" dirty="0">
                          <a:solidFill>
                            <a:srgbClr val="000000"/>
                          </a:solidFill>
                          <a:latin typeface="+mn-lt"/>
                          <a:ea typeface="Verdana"/>
                        </a:rPr>
                        <a:t>than 70% of students meet the </a:t>
                      </a:r>
                      <a:r>
                        <a:rPr lang="en-US" sz="1800" kern="1200" dirty="0" smtClean="0">
                          <a:solidFill>
                            <a:srgbClr val="000000"/>
                          </a:solidFill>
                          <a:latin typeface="+mn-lt"/>
                          <a:ea typeface="Verdana"/>
                        </a:rPr>
                        <a:t>SGG growth component </a:t>
                      </a:r>
                      <a:endParaRPr lang="en-US" sz="1800" dirty="0">
                        <a:latin typeface="+mn-lt"/>
                        <a:ea typeface="Calibri"/>
                      </a:endParaRPr>
                    </a:p>
                  </a:txBody>
                  <a:tcPr marL="68580" marR="68580" marT="0" marB="0" anchor="ctr">
                    <a:solidFill>
                      <a:schemeClr val="bg1">
                        <a:alpha val="20000"/>
                      </a:schemeClr>
                    </a:solidFill>
                  </a:tcPr>
                </a:tc>
              </a:tr>
              <a:tr h="1700092">
                <a:tc vMerge="1">
                  <a:txBody>
                    <a:bodyPr/>
                    <a:lstStyle/>
                    <a:p>
                      <a:endParaRPr lang="en-US" dirty="0"/>
                    </a:p>
                  </a:txBody>
                  <a:tcPr/>
                </a:tc>
                <a:tc>
                  <a:txBody>
                    <a:bodyPr/>
                    <a:lstStyle/>
                    <a:p>
                      <a:pPr marL="0" marR="0" algn="ctr"/>
                      <a:r>
                        <a:rPr lang="en-US" sz="1800" u="sng" kern="1200" dirty="0">
                          <a:solidFill>
                            <a:srgbClr val="000000"/>
                          </a:solidFill>
                          <a:latin typeface="+mn-lt"/>
                          <a:ea typeface="Verdana"/>
                        </a:rPr>
                        <a:t>Proficiency Component</a:t>
                      </a:r>
                      <a:r>
                        <a:rPr lang="en-US" sz="1800" kern="1200" dirty="0">
                          <a:solidFill>
                            <a:srgbClr val="000000"/>
                          </a:solidFill>
                          <a:latin typeface="+mn-lt"/>
                          <a:ea typeface="Verdana"/>
                        </a:rPr>
                        <a:t> </a:t>
                      </a:r>
                      <a:endParaRPr lang="en-US" sz="1800" dirty="0">
                        <a:latin typeface="+mn-lt"/>
                        <a:ea typeface="Calibri"/>
                      </a:endParaRPr>
                    </a:p>
                    <a:p>
                      <a:pPr marL="0" marR="0" algn="l"/>
                      <a:endParaRPr lang="en-US" sz="1800" kern="1200" dirty="0" smtClean="0">
                        <a:solidFill>
                          <a:srgbClr val="000000"/>
                        </a:solidFill>
                        <a:latin typeface="+mn-lt"/>
                        <a:ea typeface="Verdana"/>
                      </a:endParaRPr>
                    </a:p>
                    <a:p>
                      <a:pPr marL="0" marR="0" algn="l"/>
                      <a:r>
                        <a:rPr lang="en-US" sz="1800" kern="1200" dirty="0" smtClean="0">
                          <a:solidFill>
                            <a:srgbClr val="000000"/>
                          </a:solidFill>
                          <a:latin typeface="+mn-lt"/>
                          <a:ea typeface="Verdana"/>
                        </a:rPr>
                        <a:t>Exceeds </a:t>
                      </a:r>
                      <a:r>
                        <a:rPr lang="en-US" sz="1800" kern="1200" dirty="0">
                          <a:solidFill>
                            <a:srgbClr val="000000"/>
                          </a:solidFill>
                          <a:latin typeface="+mn-lt"/>
                          <a:ea typeface="Verdana"/>
                        </a:rPr>
                        <a:t>beyond 10 percent</a:t>
                      </a:r>
                      <a:endParaRPr lang="en-US" sz="1800" dirty="0">
                        <a:latin typeface="+mn-lt"/>
                        <a:ea typeface="Calibri"/>
                      </a:endParaRPr>
                    </a:p>
                  </a:txBody>
                  <a:tcPr marL="68580" marR="68580" marT="0" marB="0" anchor="ctr"/>
                </a:tc>
                <a:tc>
                  <a:txBody>
                    <a:bodyPr/>
                    <a:lstStyle/>
                    <a:p>
                      <a:pPr marL="0" marR="0" algn="ctr"/>
                      <a:r>
                        <a:rPr lang="en-US" sz="1800" u="sng" kern="1200" dirty="0">
                          <a:solidFill>
                            <a:srgbClr val="000000"/>
                          </a:solidFill>
                          <a:latin typeface="+mn-lt"/>
                          <a:ea typeface="Verdana"/>
                        </a:rPr>
                        <a:t>Proficiency Component</a:t>
                      </a:r>
                      <a:r>
                        <a:rPr lang="en-US" sz="1800" kern="1200" dirty="0">
                          <a:solidFill>
                            <a:srgbClr val="000000"/>
                          </a:solidFill>
                          <a:latin typeface="+mn-lt"/>
                          <a:ea typeface="Verdana"/>
                        </a:rPr>
                        <a:t> </a:t>
                      </a:r>
                      <a:endParaRPr lang="en-US" sz="1800" dirty="0">
                        <a:latin typeface="+mn-lt"/>
                        <a:ea typeface="Calibri"/>
                      </a:endParaRPr>
                    </a:p>
                    <a:p>
                      <a:pPr marL="0" marR="0" algn="l"/>
                      <a:endParaRPr lang="en-US" sz="1800" kern="1200" dirty="0" smtClean="0">
                        <a:solidFill>
                          <a:srgbClr val="000000"/>
                        </a:solidFill>
                        <a:latin typeface="+mn-lt"/>
                        <a:ea typeface="Verdana"/>
                      </a:endParaRPr>
                    </a:p>
                    <a:p>
                      <a:pPr marL="0" marR="0" algn="l"/>
                      <a:r>
                        <a:rPr lang="en-US" sz="1800" kern="1200" dirty="0" smtClean="0">
                          <a:solidFill>
                            <a:srgbClr val="000000"/>
                          </a:solidFill>
                          <a:latin typeface="+mn-lt"/>
                          <a:ea typeface="Verdana"/>
                        </a:rPr>
                        <a:t>Expected </a:t>
                      </a:r>
                      <a:r>
                        <a:rPr lang="en-US" sz="1800" kern="1200" dirty="0">
                          <a:solidFill>
                            <a:srgbClr val="000000"/>
                          </a:solidFill>
                          <a:latin typeface="+mn-lt"/>
                          <a:ea typeface="Verdana"/>
                        </a:rPr>
                        <a:t>Growth: +/- 10 percent </a:t>
                      </a:r>
                      <a:endParaRPr lang="en-US" sz="1800" dirty="0">
                        <a:latin typeface="+mn-lt"/>
                        <a:ea typeface="Calibri"/>
                      </a:endParaRPr>
                    </a:p>
                  </a:txBody>
                  <a:tcPr marL="68580" marR="68580" marT="0" marB="0" anchor="ctr"/>
                </a:tc>
                <a:tc>
                  <a:txBody>
                    <a:bodyPr/>
                    <a:lstStyle/>
                    <a:p>
                      <a:pPr marL="0" marR="0" algn="ctr"/>
                      <a:r>
                        <a:rPr lang="en-US" sz="1800" u="sng" kern="1200" dirty="0">
                          <a:solidFill>
                            <a:srgbClr val="000000"/>
                          </a:solidFill>
                          <a:latin typeface="+mn-lt"/>
                          <a:ea typeface="Verdana"/>
                        </a:rPr>
                        <a:t>Proficiency Component</a:t>
                      </a:r>
                      <a:r>
                        <a:rPr lang="en-US" sz="1800" kern="1200" dirty="0">
                          <a:solidFill>
                            <a:srgbClr val="000000"/>
                          </a:solidFill>
                          <a:latin typeface="+mn-lt"/>
                          <a:ea typeface="Verdana"/>
                        </a:rPr>
                        <a:t> </a:t>
                      </a:r>
                      <a:endParaRPr lang="en-US" sz="1800" dirty="0">
                        <a:latin typeface="+mn-lt"/>
                        <a:ea typeface="Calibri"/>
                      </a:endParaRPr>
                    </a:p>
                    <a:p>
                      <a:pPr marL="0" marR="0" algn="l"/>
                      <a:endParaRPr lang="en-US" sz="1800" kern="1200" dirty="0" smtClean="0">
                        <a:solidFill>
                          <a:srgbClr val="000000"/>
                        </a:solidFill>
                        <a:latin typeface="+mn-lt"/>
                        <a:ea typeface="Verdana"/>
                      </a:endParaRPr>
                    </a:p>
                    <a:p>
                      <a:pPr marL="0" marR="0" algn="l"/>
                      <a:r>
                        <a:rPr lang="en-US" sz="1800" kern="1200" dirty="0" smtClean="0">
                          <a:solidFill>
                            <a:srgbClr val="000000"/>
                          </a:solidFill>
                          <a:latin typeface="+mn-lt"/>
                          <a:ea typeface="Verdana"/>
                        </a:rPr>
                        <a:t>Did </a:t>
                      </a:r>
                      <a:r>
                        <a:rPr lang="en-US" sz="1800" kern="1200" dirty="0">
                          <a:solidFill>
                            <a:srgbClr val="000000"/>
                          </a:solidFill>
                          <a:latin typeface="+mn-lt"/>
                          <a:ea typeface="Verdana"/>
                        </a:rPr>
                        <a:t>not meet and fell lower than 10 percent </a:t>
                      </a:r>
                      <a:endParaRPr lang="en-US" sz="1800" dirty="0">
                        <a:latin typeface="+mn-lt"/>
                        <a:ea typeface="Calibri"/>
                      </a:endParaRPr>
                    </a:p>
                  </a:txBody>
                  <a:tcPr marL="68580" marR="68580" marT="0" marB="0" anchor="ctr"/>
                </a:tc>
              </a:tr>
            </a:tbl>
          </a:graphicData>
        </a:graphic>
      </p:graphicFrame>
      <p:sp>
        <p:nvSpPr>
          <p:cNvPr id="5" name="TextBox 4"/>
          <p:cNvSpPr txBox="1"/>
          <p:nvPr/>
        </p:nvSpPr>
        <p:spPr>
          <a:xfrm>
            <a:off x="2133600" y="6324600"/>
            <a:ext cx="5105400" cy="369332"/>
          </a:xfrm>
          <a:prstGeom prst="rect">
            <a:avLst/>
          </a:prstGeom>
          <a:noFill/>
        </p:spPr>
        <p:txBody>
          <a:bodyPr wrap="square" rtlCol="0">
            <a:spAutoFit/>
          </a:bodyPr>
          <a:lstStyle/>
          <a:p>
            <a:pPr algn="ctr"/>
            <a:r>
              <a:rPr lang="en-US" dirty="0" smtClean="0"/>
              <a:t>FOR TRAINING PURPOSES ONLY</a:t>
            </a: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43</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627535" cy="990600"/>
          </a:xfrm>
        </p:spPr>
        <p:txBody>
          <a:bodyPr>
            <a:noAutofit/>
          </a:bodyPr>
          <a:lstStyle/>
          <a:p>
            <a:r>
              <a:rPr lang="en-US" sz="3200" dirty="0" smtClean="0"/>
              <a:t>Review of Research:  </a:t>
            </a:r>
            <a:br>
              <a:rPr lang="en-US" sz="3200" dirty="0" smtClean="0"/>
            </a:br>
            <a:r>
              <a:rPr lang="en-US" sz="3200" dirty="0" smtClean="0"/>
              <a:t>Two Facts and a Fib</a:t>
            </a:r>
            <a:endParaRPr lang="en-US" sz="3200" dirty="0"/>
          </a:p>
        </p:txBody>
      </p:sp>
      <p:sp>
        <p:nvSpPr>
          <p:cNvPr id="5" name="Content Placeholder 4"/>
          <p:cNvSpPr>
            <a:spLocks noGrp="1"/>
          </p:cNvSpPr>
          <p:nvPr>
            <p:ph sz="quarter" idx="1"/>
          </p:nvPr>
        </p:nvSpPr>
        <p:spPr>
          <a:xfrm>
            <a:off x="1295400" y="1981200"/>
            <a:ext cx="7162800" cy="3810000"/>
          </a:xfrm>
        </p:spPr>
        <p:txBody>
          <a:bodyPr>
            <a:normAutofit fontScale="92500"/>
          </a:bodyPr>
          <a:lstStyle/>
          <a:p>
            <a:pPr marL="0" indent="0">
              <a:buNone/>
            </a:pPr>
            <a:r>
              <a:rPr lang="en-US" dirty="0" smtClean="0"/>
              <a:t>18-41 percentage point gains when teachers set and communicate clear goals for learning</a:t>
            </a:r>
          </a:p>
          <a:p>
            <a:pPr marL="0" indent="0">
              <a:buNone/>
            </a:pPr>
            <a:endParaRPr lang="en-US" dirty="0" smtClean="0"/>
          </a:p>
          <a:p>
            <a:pPr marL="0" indent="0">
              <a:buNone/>
            </a:pPr>
            <a:r>
              <a:rPr lang="en-US" dirty="0" smtClean="0"/>
              <a:t>Formative assessment in the classroom can result in increases in student learning up to half a grade level</a:t>
            </a:r>
          </a:p>
          <a:p>
            <a:pPr marL="0" indent="0">
              <a:buNone/>
            </a:pPr>
            <a:endParaRPr lang="en-US" dirty="0" smtClean="0"/>
          </a:p>
          <a:p>
            <a:pPr marL="0" indent="0">
              <a:buNone/>
            </a:pPr>
            <a:r>
              <a:rPr lang="en-US" dirty="0" smtClean="0"/>
              <a:t>Schools that show multiple years of improvement use data to make decisions and encourage teachers to use student learning data to make instructional decisions</a:t>
            </a:r>
          </a:p>
          <a:p>
            <a:endParaRPr lang="en-US" dirty="0" smtClean="0"/>
          </a:p>
        </p:txBody>
      </p:sp>
      <p:sp>
        <p:nvSpPr>
          <p:cNvPr id="3" name="TextBox 2"/>
          <p:cNvSpPr txBox="1"/>
          <p:nvPr/>
        </p:nvSpPr>
        <p:spPr>
          <a:xfrm>
            <a:off x="609600" y="1905000"/>
            <a:ext cx="914400" cy="769441"/>
          </a:xfrm>
          <a:prstGeom prst="rect">
            <a:avLst/>
          </a:prstGeom>
          <a:noFill/>
        </p:spPr>
        <p:txBody>
          <a:bodyPr wrap="square" rtlCol="0">
            <a:spAutoFit/>
          </a:bodyPr>
          <a:lstStyle/>
          <a:p>
            <a:r>
              <a:rPr lang="en-US" sz="4400" dirty="0" smtClean="0">
                <a:sym typeface="Wingdings"/>
              </a:rPr>
              <a:t></a:t>
            </a:r>
            <a:endParaRPr lang="en-US" sz="4400" dirty="0"/>
          </a:p>
        </p:txBody>
      </p:sp>
      <p:sp>
        <p:nvSpPr>
          <p:cNvPr id="6" name="TextBox 5"/>
          <p:cNvSpPr txBox="1"/>
          <p:nvPr/>
        </p:nvSpPr>
        <p:spPr>
          <a:xfrm>
            <a:off x="609600" y="4343400"/>
            <a:ext cx="914400" cy="769441"/>
          </a:xfrm>
          <a:prstGeom prst="rect">
            <a:avLst/>
          </a:prstGeom>
          <a:noFill/>
        </p:spPr>
        <p:txBody>
          <a:bodyPr wrap="square" rtlCol="0">
            <a:spAutoFit/>
          </a:bodyPr>
          <a:lstStyle/>
          <a:p>
            <a:r>
              <a:rPr lang="en-US" sz="4400" dirty="0" smtClean="0">
                <a:sym typeface="Wingdings"/>
              </a:rPr>
              <a:t></a:t>
            </a:r>
            <a:endParaRPr lang="en-US" sz="4400" dirty="0"/>
          </a:p>
        </p:txBody>
      </p:sp>
      <p:sp>
        <p:nvSpPr>
          <p:cNvPr id="7" name="TextBox 6"/>
          <p:cNvSpPr txBox="1"/>
          <p:nvPr/>
        </p:nvSpPr>
        <p:spPr>
          <a:xfrm>
            <a:off x="568888" y="3091359"/>
            <a:ext cx="914400" cy="769441"/>
          </a:xfrm>
          <a:prstGeom prst="rect">
            <a:avLst/>
          </a:prstGeom>
          <a:noFill/>
        </p:spPr>
        <p:txBody>
          <a:bodyPr wrap="square" rtlCol="0">
            <a:spAutoFit/>
          </a:bodyPr>
          <a:lstStyle/>
          <a:p>
            <a:r>
              <a:rPr lang="en-US" sz="4400" dirty="0" smtClean="0">
                <a:sym typeface="Wingdings"/>
              </a:rPr>
              <a:t></a:t>
            </a:r>
            <a:endParaRPr lang="en-US" sz="4400" dirty="0"/>
          </a:p>
        </p:txBody>
      </p:sp>
      <p:cxnSp>
        <p:nvCxnSpPr>
          <p:cNvPr id="11" name="Straight Connector 10"/>
          <p:cNvCxnSpPr/>
          <p:nvPr/>
        </p:nvCxnSpPr>
        <p:spPr>
          <a:xfrm>
            <a:off x="5029200" y="3657600"/>
            <a:ext cx="289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257800" y="3810000"/>
            <a:ext cx="3386667" cy="523220"/>
          </a:xfrm>
          <a:prstGeom prst="rect">
            <a:avLst/>
          </a:prstGeom>
          <a:noFill/>
        </p:spPr>
        <p:txBody>
          <a:bodyPr wrap="square" rtlCol="0">
            <a:spAutoFit/>
          </a:bodyPr>
          <a:lstStyle/>
          <a:p>
            <a:pPr algn="ctr"/>
            <a:r>
              <a:rPr lang="en-US" sz="2800" dirty="0" smtClean="0">
                <a:solidFill>
                  <a:srgbClr val="FF0000"/>
                </a:solidFill>
                <a:latin typeface="Script MT Bold" pitchFamily="66" charset="0"/>
              </a:rPr>
              <a:t>2 grade levels</a:t>
            </a:r>
            <a:endParaRPr lang="en-US" sz="2800" dirty="0">
              <a:solidFill>
                <a:srgbClr val="FF0000"/>
              </a:solidFill>
              <a:latin typeface="Script MT Bold" pitchFamily="66" charset="0"/>
            </a:endParaRPr>
          </a:p>
        </p:txBody>
      </p:sp>
      <p:sp>
        <p:nvSpPr>
          <p:cNvPr id="10" name="TextBox 9"/>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25682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par>
                                <p:cTn id="23" presetID="22"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13"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Emma’s SGG Results</a:t>
            </a:r>
            <a:endParaRPr lang="en-US" dirty="0"/>
          </a:p>
        </p:txBody>
      </p:sp>
      <p:sp>
        <p:nvSpPr>
          <p:cNvPr id="3" name="Content Placeholder 2"/>
          <p:cNvSpPr>
            <a:spLocks noGrp="1"/>
          </p:cNvSpPr>
          <p:nvPr>
            <p:ph sz="quarter" idx="1"/>
          </p:nvPr>
        </p:nvSpPr>
        <p:spPr>
          <a:xfrm>
            <a:off x="612648" y="1600200"/>
            <a:ext cx="7693152" cy="3048000"/>
          </a:xfrm>
          <a:solidFill>
            <a:schemeClr val="bg1">
              <a:lumMod val="85000"/>
            </a:schemeClr>
          </a:solidFill>
          <a:ln w="19050">
            <a:solidFill>
              <a:schemeClr val="tx1"/>
            </a:solidFill>
          </a:ln>
        </p:spPr>
        <p:txBody>
          <a:bodyPr>
            <a:normAutofit/>
          </a:bodyPr>
          <a:lstStyle/>
          <a:p>
            <a:pPr>
              <a:buNone/>
            </a:pPr>
            <a:r>
              <a:rPr lang="en-US" dirty="0" smtClean="0"/>
              <a:t>Growth Component - 76% meet SGG</a:t>
            </a:r>
          </a:p>
          <a:p>
            <a:pPr>
              <a:buNone/>
            </a:pPr>
            <a:r>
              <a:rPr lang="en-US" dirty="0" smtClean="0"/>
              <a:t>Proficiency Component -  68% are proficient at Level 2</a:t>
            </a:r>
          </a:p>
          <a:p>
            <a:pPr>
              <a:buNone/>
            </a:pPr>
            <a:endParaRPr lang="en-US" sz="1600" dirty="0" smtClean="0"/>
          </a:p>
          <a:p>
            <a:pPr>
              <a:buNone/>
            </a:pPr>
            <a:r>
              <a:rPr lang="en-US" dirty="0" smtClean="0"/>
              <a:t>Are Emma’s results:</a:t>
            </a:r>
          </a:p>
          <a:p>
            <a:pPr marL="625475"/>
            <a:r>
              <a:rPr lang="en-US" dirty="0" smtClean="0"/>
              <a:t>High</a:t>
            </a:r>
          </a:p>
          <a:p>
            <a:pPr marL="625475"/>
            <a:r>
              <a:rPr lang="en-US" dirty="0" smtClean="0"/>
              <a:t>Expected</a:t>
            </a:r>
          </a:p>
          <a:p>
            <a:pPr marL="625475"/>
            <a:r>
              <a:rPr lang="en-US" dirty="0" smtClean="0"/>
              <a:t>Low</a:t>
            </a:r>
            <a:endParaRPr lang="en-US"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43</a:t>
            </a: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Emma’s SGG Rating</a:t>
            </a:r>
            <a:endParaRPr lang="en-US" dirty="0"/>
          </a:p>
        </p:txBody>
      </p:sp>
      <p:sp>
        <p:nvSpPr>
          <p:cNvPr id="3" name="Content Placeholder 2"/>
          <p:cNvSpPr>
            <a:spLocks noGrp="1"/>
          </p:cNvSpPr>
          <p:nvPr>
            <p:ph sz="quarter" idx="1"/>
          </p:nvPr>
        </p:nvSpPr>
        <p:spPr>
          <a:xfrm>
            <a:off x="457200" y="1600200"/>
            <a:ext cx="8308848" cy="3352800"/>
          </a:xfrm>
          <a:solidFill>
            <a:schemeClr val="bg1">
              <a:lumMod val="85000"/>
            </a:schemeClr>
          </a:solidFill>
          <a:ln w="19050">
            <a:solidFill>
              <a:schemeClr val="tx1"/>
            </a:solidFill>
          </a:ln>
        </p:spPr>
        <p:txBody>
          <a:bodyPr>
            <a:normAutofit/>
          </a:bodyPr>
          <a:lstStyle/>
          <a:p>
            <a:pPr>
              <a:buNone/>
            </a:pPr>
            <a:r>
              <a:rPr lang="en-US" b="1" dirty="0" smtClean="0"/>
              <a:t>Growth Component  </a:t>
            </a:r>
          </a:p>
          <a:p>
            <a:pPr marL="582613" indent="-292100"/>
            <a:r>
              <a:rPr lang="en-US" dirty="0" smtClean="0"/>
              <a:t>76% is within the Expected range of 70%-89%</a:t>
            </a:r>
          </a:p>
          <a:p>
            <a:endParaRPr lang="en-US" sz="1100" dirty="0" smtClean="0"/>
          </a:p>
          <a:p>
            <a:pPr>
              <a:buNone/>
            </a:pPr>
            <a:r>
              <a:rPr lang="en-US" b="1" dirty="0" smtClean="0"/>
              <a:t>Proficiency Component </a:t>
            </a:r>
            <a:r>
              <a:rPr lang="en-US" dirty="0" smtClean="0"/>
              <a:t>– 70%</a:t>
            </a:r>
          </a:p>
          <a:p>
            <a:pPr marL="582613" indent="-292100"/>
            <a:r>
              <a:rPr lang="en-US" dirty="0" smtClean="0"/>
              <a:t>68% is within the Expected range  (63%-77%) = +/-10%</a:t>
            </a:r>
          </a:p>
          <a:p>
            <a:pPr marL="582613" indent="-292100">
              <a:buNone/>
            </a:pPr>
            <a:endParaRPr lang="en-US" dirty="0" smtClean="0"/>
          </a:p>
          <a:p>
            <a:pPr marL="582613" indent="-292100"/>
            <a:endParaRPr lang="en-US" sz="1100" dirty="0" smtClean="0"/>
          </a:p>
          <a:p>
            <a:pPr marL="582613" indent="-582613">
              <a:buNone/>
            </a:pPr>
            <a:r>
              <a:rPr lang="en-US" dirty="0" smtClean="0"/>
              <a:t>Emma receives an </a:t>
            </a:r>
            <a:r>
              <a:rPr lang="en-US" b="1" dirty="0" smtClean="0"/>
              <a:t>Expected</a:t>
            </a:r>
            <a:r>
              <a:rPr lang="en-US" dirty="0" smtClean="0"/>
              <a:t> rating on Student Progress</a:t>
            </a:r>
            <a:endParaRPr lang="en-US"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43</a:t>
            </a: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Decision Rules</a:t>
            </a:r>
            <a:endParaRPr lang="en-US" dirty="0"/>
          </a:p>
        </p:txBody>
      </p:sp>
      <p:sp>
        <p:nvSpPr>
          <p:cNvPr id="3" name="Content Placeholder 2"/>
          <p:cNvSpPr>
            <a:spLocks noGrp="1"/>
          </p:cNvSpPr>
          <p:nvPr>
            <p:ph sz="quarter" idx="1"/>
          </p:nvPr>
        </p:nvSpPr>
        <p:spPr>
          <a:xfrm>
            <a:off x="612648" y="2057400"/>
            <a:ext cx="8153400" cy="1981200"/>
          </a:xfrm>
          <a:solidFill>
            <a:schemeClr val="bg1">
              <a:lumMod val="85000"/>
            </a:schemeClr>
          </a:solidFill>
          <a:ln w="19050">
            <a:solidFill>
              <a:schemeClr val="tx1"/>
            </a:solidFill>
          </a:ln>
        </p:spPr>
        <p:txBody>
          <a:bodyPr anchor="ctr" anchorCtr="0">
            <a:noAutofit/>
          </a:bodyPr>
          <a:lstStyle/>
          <a:p>
            <a:pPr marL="457200" indent="-457200">
              <a:buFont typeface="+mj-lt"/>
              <a:buAutoNum type="arabicPeriod"/>
            </a:pPr>
            <a:r>
              <a:rPr lang="en-US" dirty="0" smtClean="0"/>
              <a:t>How are the proficiency and growth portions of the SGG synthesized for an overall rating on an SGG?</a:t>
            </a:r>
          </a:p>
          <a:p>
            <a:pPr marL="457200" indent="-457200">
              <a:buFont typeface="+mj-lt"/>
              <a:buAutoNum type="arabicPeriod"/>
            </a:pPr>
            <a:r>
              <a:rPr lang="en-US" dirty="0" smtClean="0"/>
              <a:t>How are multiple SGGs synthesized into one overall summative rating?</a:t>
            </a:r>
          </a:p>
        </p:txBody>
      </p:sp>
      <p:sp>
        <p:nvSpPr>
          <p:cNvPr id="4" name="TextBox 3"/>
          <p:cNvSpPr txBox="1"/>
          <p:nvPr/>
        </p:nvSpPr>
        <p:spPr>
          <a:xfrm>
            <a:off x="1981200" y="5257800"/>
            <a:ext cx="5105400" cy="461665"/>
          </a:xfrm>
          <a:prstGeom prst="rect">
            <a:avLst/>
          </a:prstGeom>
          <a:noFill/>
        </p:spPr>
        <p:txBody>
          <a:bodyPr wrap="square" rtlCol="0">
            <a:spAutoFit/>
          </a:bodyPr>
          <a:lstStyle/>
          <a:p>
            <a:pPr algn="ctr"/>
            <a:r>
              <a:rPr lang="en-US" sz="2400" dirty="0" smtClean="0"/>
              <a:t>Let’s Practice and Question</a:t>
            </a:r>
            <a:endParaRPr lang="en-US" sz="2400" dirty="0"/>
          </a:p>
        </p:txBody>
      </p:sp>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43</a:t>
            </a: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Ratings on Standard 7</a:t>
            </a:r>
            <a:endParaRPr lang="en-US" dirty="0"/>
          </a:p>
        </p:txBody>
      </p:sp>
      <p:sp>
        <p:nvSpPr>
          <p:cNvPr id="64515" name="Content Placeholder 2"/>
          <p:cNvSpPr>
            <a:spLocks noGrp="1"/>
          </p:cNvSpPr>
          <p:nvPr>
            <p:ph idx="1"/>
          </p:nvPr>
        </p:nvSpPr>
        <p:spPr>
          <a:xfrm>
            <a:off x="450377" y="2340591"/>
            <a:ext cx="8366076" cy="3810000"/>
          </a:xfrm>
        </p:spPr>
        <p:txBody>
          <a:bodyPr>
            <a:normAutofit fontScale="92500" lnSpcReduction="10000"/>
          </a:bodyPr>
          <a:lstStyle/>
          <a:p>
            <a:pPr>
              <a:buFont typeface="Wingdings" pitchFamily="32" charset="2"/>
              <a:buNone/>
              <a:defRPr/>
            </a:pPr>
            <a:r>
              <a:rPr lang="en-US" sz="3200" dirty="0" smtClean="0"/>
              <a:t>Simulation 1 – Twelfth-Grade English Teacher</a:t>
            </a:r>
          </a:p>
          <a:p>
            <a:pPr>
              <a:buFont typeface="Wingdings" pitchFamily="32" charset="2"/>
              <a:buNone/>
              <a:defRPr/>
            </a:pPr>
            <a:endParaRPr lang="en-US" sz="3200" dirty="0" smtClean="0"/>
          </a:p>
          <a:p>
            <a:pPr marL="0" indent="0">
              <a:buFont typeface="Wingdings" pitchFamily="32" charset="2"/>
              <a:buNone/>
              <a:defRPr/>
            </a:pPr>
            <a:r>
              <a:rPr lang="en-US" sz="3200" dirty="0" smtClean="0"/>
              <a:t>Simulation 2 – Seventh-Grade Social Studies 			       Teacher</a:t>
            </a:r>
          </a:p>
          <a:p>
            <a:pPr>
              <a:buFont typeface="Wingdings" pitchFamily="32" charset="2"/>
              <a:buNone/>
              <a:defRPr/>
            </a:pPr>
            <a:endParaRPr lang="en-US" sz="3200" dirty="0" smtClean="0"/>
          </a:p>
          <a:p>
            <a:pPr marL="2514600" indent="-2514600">
              <a:buFont typeface="Wingdings" pitchFamily="32" charset="2"/>
              <a:buNone/>
              <a:defRPr/>
            </a:pPr>
            <a:r>
              <a:rPr lang="en-US" sz="3200" dirty="0" smtClean="0"/>
              <a:t>Simulation 3 – Elementary School Physical Education Teacher</a:t>
            </a:r>
          </a:p>
          <a:p>
            <a:pPr>
              <a:buFont typeface="Wingdings" pitchFamily="32" charset="2"/>
              <a:buNone/>
              <a:defRPr/>
            </a:pPr>
            <a:r>
              <a:rPr lang="en-US" sz="3200" dirty="0" smtClean="0"/>
              <a:t> </a:t>
            </a:r>
          </a:p>
        </p:txBody>
      </p:sp>
      <p:sp>
        <p:nvSpPr>
          <p:cNvPr id="5" name="Rectangle 4"/>
          <p:cNvSpPr/>
          <p:nvPr/>
        </p:nvSpPr>
        <p:spPr>
          <a:xfrm>
            <a:off x="3124200" y="1447800"/>
            <a:ext cx="2800767" cy="646331"/>
          </a:xfrm>
          <a:prstGeom prst="rect">
            <a:avLst/>
          </a:prstGeom>
        </p:spPr>
        <p:txBody>
          <a:bodyPr wrap="none">
            <a:spAutoFit/>
          </a:bodyPr>
          <a:lstStyle/>
          <a:p>
            <a:r>
              <a:rPr lang="en-US" sz="3600" b="1" dirty="0" smtClean="0">
                <a:solidFill>
                  <a:schemeClr val="accent6">
                    <a:lumMod val="75000"/>
                  </a:schemeClr>
                </a:solidFill>
              </a:rPr>
              <a:t>Simulations</a:t>
            </a:r>
            <a:endParaRPr lang="en-US" sz="3600" b="1" dirty="0">
              <a:solidFill>
                <a:schemeClr val="accent6">
                  <a:lumMod val="75000"/>
                </a:schemeClr>
              </a:solidFill>
            </a:endParaRPr>
          </a:p>
        </p:txBody>
      </p:sp>
      <p:sp>
        <p:nvSpPr>
          <p:cNvPr id="7" name="TextBox 6"/>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0839739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Rules</a:t>
            </a:r>
            <a:endParaRPr lang="en-US" dirty="0"/>
          </a:p>
        </p:txBody>
      </p:sp>
      <p:graphicFrame>
        <p:nvGraphicFramePr>
          <p:cNvPr id="4" name="Content Placeholder 3"/>
          <p:cNvGraphicFramePr>
            <a:graphicFrameLocks noGrp="1"/>
          </p:cNvGraphicFramePr>
          <p:nvPr>
            <p:ph sz="quarter" idx="1"/>
          </p:nvPr>
        </p:nvGraphicFramePr>
        <p:xfrm>
          <a:off x="457201" y="1600200"/>
          <a:ext cx="8153399" cy="4495800"/>
        </p:xfrm>
        <a:graphic>
          <a:graphicData uri="http://schemas.openxmlformats.org/drawingml/2006/table">
            <a:tbl>
              <a:tblPr firstRow="1" bandRow="1">
                <a:tableStyleId>{E8B1032C-EA38-4F05-BA0D-38AFFFC7BED3}</a:tableStyleId>
              </a:tblPr>
              <a:tblGrid>
                <a:gridCol w="1261483"/>
                <a:gridCol w="2233668"/>
                <a:gridCol w="2272101"/>
                <a:gridCol w="2386147"/>
              </a:tblGrid>
              <a:tr h="755597">
                <a:tc>
                  <a:txBody>
                    <a:bodyPr/>
                    <a:lstStyle/>
                    <a:p>
                      <a:pPr marL="0" marR="0" algn="ctr">
                        <a:spcBef>
                          <a:spcPts val="0"/>
                        </a:spcBef>
                        <a:spcAft>
                          <a:spcPts val="0"/>
                        </a:spcAft>
                      </a:pPr>
                      <a:r>
                        <a:rPr lang="en-US" sz="1800" b="1" dirty="0">
                          <a:latin typeface="+mj-lt"/>
                          <a:ea typeface="Times"/>
                        </a:rPr>
                        <a:t>Student </a:t>
                      </a:r>
                      <a:endParaRPr lang="en-US" sz="1800" dirty="0">
                        <a:latin typeface="+mj-lt"/>
                        <a:ea typeface="Times"/>
                      </a:endParaRPr>
                    </a:p>
                    <a:p>
                      <a:pPr marL="0" marR="0" algn="ctr">
                        <a:spcBef>
                          <a:spcPts val="0"/>
                        </a:spcBef>
                        <a:spcAft>
                          <a:spcPts val="0"/>
                        </a:spcAft>
                      </a:pPr>
                      <a:r>
                        <a:rPr lang="en-US" sz="1800" b="1" dirty="0">
                          <a:latin typeface="+mj-lt"/>
                          <a:ea typeface="Times"/>
                        </a:rPr>
                        <a:t>Progress</a:t>
                      </a:r>
                      <a:endParaRPr lang="en-US" sz="1800" dirty="0">
                        <a:latin typeface="+mj-lt"/>
                        <a:ea typeface="Times"/>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1800" b="1" dirty="0">
                          <a:latin typeface="+mj-lt"/>
                          <a:ea typeface="Times"/>
                        </a:rPr>
                        <a:t>High</a:t>
                      </a:r>
                      <a:endParaRPr lang="en-US" sz="1800" dirty="0">
                        <a:latin typeface="+mj-lt"/>
                        <a:ea typeface="Times"/>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1800" b="1" dirty="0">
                          <a:latin typeface="+mj-lt"/>
                          <a:ea typeface="Times"/>
                        </a:rPr>
                        <a:t>Expected</a:t>
                      </a:r>
                      <a:endParaRPr lang="en-US" sz="1800" dirty="0">
                        <a:latin typeface="+mj-lt"/>
                        <a:ea typeface="Times"/>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1800" b="1" dirty="0">
                          <a:latin typeface="+mj-lt"/>
                          <a:ea typeface="Times"/>
                        </a:rPr>
                        <a:t>Low</a:t>
                      </a:r>
                      <a:endParaRPr lang="en-US" sz="1800" dirty="0">
                        <a:latin typeface="+mj-lt"/>
                        <a:ea typeface="Times"/>
                      </a:endParaRPr>
                    </a:p>
                  </a:txBody>
                  <a:tcPr marL="68580" marR="68580" marT="0" marB="0" anchor="ctr">
                    <a:solidFill>
                      <a:schemeClr val="accent6">
                        <a:lumMod val="20000"/>
                        <a:lumOff val="80000"/>
                      </a:schemeClr>
                    </a:solidFill>
                  </a:tcPr>
                </a:tc>
              </a:tr>
              <a:tr h="2040111">
                <a:tc rowSpan="2">
                  <a:txBody>
                    <a:bodyPr/>
                    <a:lstStyle/>
                    <a:p>
                      <a:r>
                        <a:rPr lang="en-US" dirty="0" smtClean="0">
                          <a:latin typeface="+mn-lt"/>
                        </a:rPr>
                        <a:t>Student Growth Goal</a:t>
                      </a:r>
                      <a:endParaRPr lang="en-US" dirty="0">
                        <a:latin typeface="+mn-lt"/>
                      </a:endParaRPr>
                    </a:p>
                  </a:txBody>
                  <a:tcPr anchor="ctr"/>
                </a:tc>
                <a:tc>
                  <a:txBody>
                    <a:bodyPr/>
                    <a:lstStyle/>
                    <a:p>
                      <a:pPr marL="0" marR="0" algn="ctr">
                        <a:spcBef>
                          <a:spcPts val="0"/>
                        </a:spcBef>
                        <a:spcAft>
                          <a:spcPts val="0"/>
                        </a:spcAft>
                      </a:pPr>
                      <a:endParaRPr lang="en-US" sz="1800" u="sng" kern="1200" dirty="0" smtClean="0">
                        <a:solidFill>
                          <a:srgbClr val="000000"/>
                        </a:solidFill>
                        <a:latin typeface="+mn-lt"/>
                        <a:ea typeface="Verdana"/>
                      </a:endParaRPr>
                    </a:p>
                    <a:p>
                      <a:pPr marL="0" marR="0" algn="ctr">
                        <a:spcBef>
                          <a:spcPts val="0"/>
                        </a:spcBef>
                        <a:spcAft>
                          <a:spcPts val="0"/>
                        </a:spcAft>
                      </a:pPr>
                      <a:r>
                        <a:rPr lang="en-US" sz="1800" u="sng" kern="1200" dirty="0" smtClean="0">
                          <a:solidFill>
                            <a:srgbClr val="000000"/>
                          </a:solidFill>
                          <a:latin typeface="+mn-lt"/>
                          <a:ea typeface="Verdana"/>
                        </a:rPr>
                        <a:t>Growth </a:t>
                      </a:r>
                      <a:r>
                        <a:rPr lang="en-US" sz="1800" u="sng" kern="1200" dirty="0">
                          <a:solidFill>
                            <a:srgbClr val="000000"/>
                          </a:solidFill>
                          <a:latin typeface="+mn-lt"/>
                          <a:ea typeface="Verdana"/>
                        </a:rPr>
                        <a:t>Component</a:t>
                      </a:r>
                      <a:endParaRPr lang="en-US" sz="1800" dirty="0">
                        <a:latin typeface="+mn-lt"/>
                        <a:ea typeface="Calibri"/>
                      </a:endParaRPr>
                    </a:p>
                    <a:p>
                      <a:pPr marL="0" marR="0" algn="l">
                        <a:spcBef>
                          <a:spcPts val="0"/>
                        </a:spcBef>
                        <a:spcAft>
                          <a:spcPts val="0"/>
                        </a:spcAft>
                      </a:pPr>
                      <a:r>
                        <a:rPr lang="en-US" sz="1800" kern="1200" dirty="0">
                          <a:solidFill>
                            <a:srgbClr val="000000"/>
                          </a:solidFill>
                          <a:latin typeface="+mn-lt"/>
                          <a:ea typeface="Verdana"/>
                        </a:rPr>
                        <a:t> </a:t>
                      </a:r>
                      <a:endParaRPr lang="en-US" sz="1800" dirty="0">
                        <a:latin typeface="+mn-lt"/>
                        <a:ea typeface="Calibri"/>
                      </a:endParaRPr>
                    </a:p>
                    <a:p>
                      <a:pPr marL="0" marR="0" algn="l">
                        <a:spcBef>
                          <a:spcPts val="0"/>
                        </a:spcBef>
                        <a:spcAft>
                          <a:spcPts val="0"/>
                        </a:spcAft>
                      </a:pPr>
                      <a:r>
                        <a:rPr lang="en-US" sz="1800" kern="1200" dirty="0">
                          <a:solidFill>
                            <a:srgbClr val="000000"/>
                          </a:solidFill>
                          <a:latin typeface="+mn-lt"/>
                          <a:ea typeface="Verdana"/>
                        </a:rPr>
                        <a:t>90 percent of students meet or exceed the </a:t>
                      </a:r>
                      <a:r>
                        <a:rPr lang="en-US" sz="1800" kern="1200" dirty="0" smtClean="0">
                          <a:solidFill>
                            <a:srgbClr val="000000"/>
                          </a:solidFill>
                          <a:latin typeface="+mn-lt"/>
                          <a:ea typeface="Verdana"/>
                        </a:rPr>
                        <a:t>SGG growth component </a:t>
                      </a:r>
                      <a:endParaRPr lang="en-US" sz="1800" dirty="0">
                        <a:latin typeface="+mn-lt"/>
                        <a:ea typeface="Calibri"/>
                      </a:endParaRPr>
                    </a:p>
                  </a:txBody>
                  <a:tcPr marL="68580" marR="68580" marT="0" marB="0" anchor="ctr">
                    <a:solidFill>
                      <a:schemeClr val="bg1">
                        <a:alpha val="20000"/>
                      </a:schemeClr>
                    </a:solidFill>
                  </a:tcPr>
                </a:tc>
                <a:tc>
                  <a:txBody>
                    <a:bodyPr/>
                    <a:lstStyle/>
                    <a:p>
                      <a:pPr marL="0" marR="0" algn="ctr">
                        <a:spcBef>
                          <a:spcPts val="0"/>
                        </a:spcBef>
                        <a:spcAft>
                          <a:spcPts val="0"/>
                        </a:spcAft>
                      </a:pPr>
                      <a:endParaRPr lang="en-US" sz="1800" u="sng" kern="1200" dirty="0" smtClean="0">
                        <a:solidFill>
                          <a:srgbClr val="000000"/>
                        </a:solidFill>
                        <a:latin typeface="+mn-lt"/>
                        <a:ea typeface="Verdana"/>
                      </a:endParaRPr>
                    </a:p>
                    <a:p>
                      <a:pPr marL="0" marR="0" algn="ctr">
                        <a:spcBef>
                          <a:spcPts val="0"/>
                        </a:spcBef>
                        <a:spcAft>
                          <a:spcPts val="0"/>
                        </a:spcAft>
                      </a:pPr>
                      <a:r>
                        <a:rPr lang="en-US" sz="1800" u="sng" kern="1200" dirty="0" smtClean="0">
                          <a:solidFill>
                            <a:srgbClr val="000000"/>
                          </a:solidFill>
                          <a:latin typeface="+mn-lt"/>
                          <a:ea typeface="Verdana"/>
                        </a:rPr>
                        <a:t>Growth </a:t>
                      </a:r>
                      <a:r>
                        <a:rPr lang="en-US" sz="1800" u="sng" kern="1200" dirty="0">
                          <a:solidFill>
                            <a:srgbClr val="000000"/>
                          </a:solidFill>
                          <a:latin typeface="+mn-lt"/>
                          <a:ea typeface="Verdana"/>
                        </a:rPr>
                        <a:t>Component</a:t>
                      </a:r>
                      <a:endParaRPr lang="en-US" sz="1800" dirty="0">
                        <a:latin typeface="+mn-lt"/>
                        <a:ea typeface="Calibri"/>
                      </a:endParaRPr>
                    </a:p>
                    <a:p>
                      <a:pPr marL="0" marR="0" algn="l">
                        <a:spcBef>
                          <a:spcPts val="0"/>
                        </a:spcBef>
                        <a:spcAft>
                          <a:spcPts val="0"/>
                        </a:spcAft>
                      </a:pPr>
                      <a:endParaRPr lang="en-US" sz="1800" kern="1200" dirty="0" smtClean="0">
                        <a:solidFill>
                          <a:srgbClr val="000000"/>
                        </a:solidFill>
                        <a:latin typeface="+mn-lt"/>
                        <a:ea typeface="Verdana"/>
                      </a:endParaRPr>
                    </a:p>
                    <a:p>
                      <a:pPr marL="0" marR="0" algn="l">
                        <a:spcBef>
                          <a:spcPts val="0"/>
                        </a:spcBef>
                        <a:spcAft>
                          <a:spcPts val="0"/>
                        </a:spcAft>
                      </a:pPr>
                      <a:r>
                        <a:rPr lang="en-US" sz="1800" kern="1200" dirty="0" smtClean="0">
                          <a:solidFill>
                            <a:srgbClr val="000000"/>
                          </a:solidFill>
                          <a:latin typeface="+mn-lt"/>
                          <a:ea typeface="Verdana"/>
                        </a:rPr>
                        <a:t>70</a:t>
                      </a:r>
                      <a:r>
                        <a:rPr lang="en-US" sz="1800" kern="1200" dirty="0">
                          <a:solidFill>
                            <a:srgbClr val="000000"/>
                          </a:solidFill>
                          <a:latin typeface="+mn-lt"/>
                          <a:ea typeface="Verdana"/>
                        </a:rPr>
                        <a:t>%-89% of students meet or exceed the </a:t>
                      </a:r>
                      <a:r>
                        <a:rPr lang="en-US" sz="1800" kern="1200" dirty="0" smtClean="0">
                          <a:solidFill>
                            <a:srgbClr val="000000"/>
                          </a:solidFill>
                          <a:latin typeface="+mn-lt"/>
                          <a:ea typeface="Verdana"/>
                        </a:rPr>
                        <a:t>SGG growth component  </a:t>
                      </a:r>
                      <a:endParaRPr lang="en-US" sz="1800" dirty="0">
                        <a:latin typeface="+mn-lt"/>
                        <a:ea typeface="Calibri"/>
                      </a:endParaRPr>
                    </a:p>
                  </a:txBody>
                  <a:tcPr marL="68580" marR="68580" marT="0" marB="0" anchor="ctr">
                    <a:solidFill>
                      <a:schemeClr val="bg1">
                        <a:alpha val="20000"/>
                      </a:schemeClr>
                    </a:solidFill>
                  </a:tcPr>
                </a:tc>
                <a:tc>
                  <a:txBody>
                    <a:bodyPr/>
                    <a:lstStyle/>
                    <a:p>
                      <a:pPr marL="0" marR="0" algn="ctr">
                        <a:spcBef>
                          <a:spcPts val="0"/>
                        </a:spcBef>
                        <a:spcAft>
                          <a:spcPts val="0"/>
                        </a:spcAft>
                      </a:pPr>
                      <a:r>
                        <a:rPr lang="en-US" sz="1800" u="sng" kern="1200" dirty="0" smtClean="0">
                          <a:solidFill>
                            <a:srgbClr val="000000"/>
                          </a:solidFill>
                          <a:latin typeface="+mn-lt"/>
                          <a:ea typeface="Verdana"/>
                        </a:rPr>
                        <a:t>Growth </a:t>
                      </a:r>
                      <a:r>
                        <a:rPr lang="en-US" sz="1800" u="sng" kern="1200" dirty="0">
                          <a:solidFill>
                            <a:srgbClr val="000000"/>
                          </a:solidFill>
                          <a:latin typeface="+mn-lt"/>
                          <a:ea typeface="Verdana"/>
                        </a:rPr>
                        <a:t>Component</a:t>
                      </a:r>
                      <a:endParaRPr lang="en-US" sz="1800" dirty="0">
                        <a:latin typeface="+mn-lt"/>
                        <a:ea typeface="Calibri"/>
                      </a:endParaRPr>
                    </a:p>
                    <a:p>
                      <a:pPr marL="0" marR="0" algn="l">
                        <a:spcBef>
                          <a:spcPts val="0"/>
                        </a:spcBef>
                        <a:spcAft>
                          <a:spcPts val="0"/>
                        </a:spcAft>
                      </a:pPr>
                      <a:endParaRPr lang="en-US" sz="1800" kern="1200" dirty="0" smtClean="0">
                        <a:solidFill>
                          <a:srgbClr val="000000"/>
                        </a:solidFill>
                        <a:latin typeface="+mn-lt"/>
                        <a:ea typeface="Verdana"/>
                      </a:endParaRPr>
                    </a:p>
                    <a:p>
                      <a:pPr marL="0" marR="0" algn="l">
                        <a:spcBef>
                          <a:spcPts val="0"/>
                        </a:spcBef>
                        <a:spcAft>
                          <a:spcPts val="0"/>
                        </a:spcAft>
                      </a:pPr>
                      <a:r>
                        <a:rPr lang="en-US" sz="1800" kern="1200" dirty="0" smtClean="0">
                          <a:solidFill>
                            <a:srgbClr val="000000"/>
                          </a:solidFill>
                          <a:latin typeface="+mn-lt"/>
                          <a:ea typeface="Verdana"/>
                        </a:rPr>
                        <a:t>Less </a:t>
                      </a:r>
                      <a:r>
                        <a:rPr lang="en-US" sz="1800" kern="1200" dirty="0">
                          <a:solidFill>
                            <a:srgbClr val="000000"/>
                          </a:solidFill>
                          <a:latin typeface="+mn-lt"/>
                          <a:ea typeface="Verdana"/>
                        </a:rPr>
                        <a:t>than 70% of students meet the </a:t>
                      </a:r>
                      <a:r>
                        <a:rPr lang="en-US" sz="1800" kern="1200" dirty="0" smtClean="0">
                          <a:solidFill>
                            <a:srgbClr val="000000"/>
                          </a:solidFill>
                          <a:latin typeface="+mn-lt"/>
                          <a:ea typeface="Verdana"/>
                        </a:rPr>
                        <a:t>SGG growth component </a:t>
                      </a:r>
                      <a:endParaRPr lang="en-US" sz="1800" dirty="0">
                        <a:latin typeface="+mn-lt"/>
                        <a:ea typeface="Calibri"/>
                      </a:endParaRPr>
                    </a:p>
                  </a:txBody>
                  <a:tcPr marL="68580" marR="68580" marT="0" marB="0" anchor="ctr">
                    <a:solidFill>
                      <a:schemeClr val="bg1">
                        <a:alpha val="20000"/>
                      </a:schemeClr>
                    </a:solidFill>
                  </a:tcPr>
                </a:tc>
              </a:tr>
              <a:tr h="1700092">
                <a:tc vMerge="1">
                  <a:txBody>
                    <a:bodyPr/>
                    <a:lstStyle/>
                    <a:p>
                      <a:endParaRPr lang="en-US" dirty="0"/>
                    </a:p>
                  </a:txBody>
                  <a:tcPr/>
                </a:tc>
                <a:tc>
                  <a:txBody>
                    <a:bodyPr/>
                    <a:lstStyle/>
                    <a:p>
                      <a:pPr marL="0" marR="0" algn="ctr"/>
                      <a:r>
                        <a:rPr lang="en-US" sz="1800" u="sng" kern="1200" dirty="0">
                          <a:solidFill>
                            <a:srgbClr val="000000"/>
                          </a:solidFill>
                          <a:latin typeface="+mn-lt"/>
                          <a:ea typeface="Verdana"/>
                        </a:rPr>
                        <a:t>Proficiency Component</a:t>
                      </a:r>
                      <a:r>
                        <a:rPr lang="en-US" sz="1800" kern="1200" dirty="0">
                          <a:solidFill>
                            <a:srgbClr val="000000"/>
                          </a:solidFill>
                          <a:latin typeface="+mn-lt"/>
                          <a:ea typeface="Verdana"/>
                        </a:rPr>
                        <a:t> </a:t>
                      </a:r>
                      <a:endParaRPr lang="en-US" sz="1800" dirty="0">
                        <a:latin typeface="+mn-lt"/>
                        <a:ea typeface="Calibri"/>
                      </a:endParaRPr>
                    </a:p>
                    <a:p>
                      <a:pPr marL="0" marR="0" algn="l"/>
                      <a:endParaRPr lang="en-US" sz="1800" kern="1200" dirty="0" smtClean="0">
                        <a:solidFill>
                          <a:srgbClr val="000000"/>
                        </a:solidFill>
                        <a:latin typeface="+mn-lt"/>
                        <a:ea typeface="Verdana"/>
                      </a:endParaRPr>
                    </a:p>
                    <a:p>
                      <a:pPr marL="0" marR="0" algn="l"/>
                      <a:r>
                        <a:rPr lang="en-US" sz="1800" kern="1200" dirty="0" smtClean="0">
                          <a:solidFill>
                            <a:srgbClr val="000000"/>
                          </a:solidFill>
                          <a:latin typeface="+mn-lt"/>
                          <a:ea typeface="Verdana"/>
                        </a:rPr>
                        <a:t>Exceeds </a:t>
                      </a:r>
                      <a:r>
                        <a:rPr lang="en-US" sz="1800" kern="1200" dirty="0">
                          <a:solidFill>
                            <a:srgbClr val="000000"/>
                          </a:solidFill>
                          <a:latin typeface="+mn-lt"/>
                          <a:ea typeface="Verdana"/>
                        </a:rPr>
                        <a:t>beyond 10 percent</a:t>
                      </a:r>
                      <a:endParaRPr lang="en-US" sz="1800" dirty="0">
                        <a:latin typeface="+mn-lt"/>
                        <a:ea typeface="Calibri"/>
                      </a:endParaRPr>
                    </a:p>
                  </a:txBody>
                  <a:tcPr marL="68580" marR="68580" marT="0" marB="0" anchor="ctr"/>
                </a:tc>
                <a:tc>
                  <a:txBody>
                    <a:bodyPr/>
                    <a:lstStyle/>
                    <a:p>
                      <a:pPr marL="0" marR="0" algn="ctr"/>
                      <a:r>
                        <a:rPr lang="en-US" sz="1800" u="sng" kern="1200" dirty="0">
                          <a:solidFill>
                            <a:srgbClr val="000000"/>
                          </a:solidFill>
                          <a:latin typeface="+mn-lt"/>
                          <a:ea typeface="Verdana"/>
                        </a:rPr>
                        <a:t>Proficiency Component</a:t>
                      </a:r>
                      <a:r>
                        <a:rPr lang="en-US" sz="1800" kern="1200" dirty="0">
                          <a:solidFill>
                            <a:srgbClr val="000000"/>
                          </a:solidFill>
                          <a:latin typeface="+mn-lt"/>
                          <a:ea typeface="Verdana"/>
                        </a:rPr>
                        <a:t> </a:t>
                      </a:r>
                      <a:endParaRPr lang="en-US" sz="1800" dirty="0">
                        <a:latin typeface="+mn-lt"/>
                        <a:ea typeface="Calibri"/>
                      </a:endParaRPr>
                    </a:p>
                    <a:p>
                      <a:pPr marL="0" marR="0" algn="l"/>
                      <a:endParaRPr lang="en-US" sz="1800" kern="1200" dirty="0" smtClean="0">
                        <a:solidFill>
                          <a:srgbClr val="000000"/>
                        </a:solidFill>
                        <a:latin typeface="+mn-lt"/>
                        <a:ea typeface="Verdana"/>
                      </a:endParaRPr>
                    </a:p>
                    <a:p>
                      <a:pPr marL="0" marR="0" algn="l"/>
                      <a:r>
                        <a:rPr lang="en-US" sz="1800" kern="1200" dirty="0" smtClean="0">
                          <a:solidFill>
                            <a:srgbClr val="000000"/>
                          </a:solidFill>
                          <a:latin typeface="+mn-lt"/>
                          <a:ea typeface="Verdana"/>
                        </a:rPr>
                        <a:t>Expected </a:t>
                      </a:r>
                      <a:r>
                        <a:rPr lang="en-US" sz="1800" kern="1200" dirty="0">
                          <a:solidFill>
                            <a:srgbClr val="000000"/>
                          </a:solidFill>
                          <a:latin typeface="+mn-lt"/>
                          <a:ea typeface="Verdana"/>
                        </a:rPr>
                        <a:t>Growth: +/- 10 percent </a:t>
                      </a:r>
                      <a:endParaRPr lang="en-US" sz="1800" dirty="0">
                        <a:latin typeface="+mn-lt"/>
                        <a:ea typeface="Calibri"/>
                      </a:endParaRPr>
                    </a:p>
                  </a:txBody>
                  <a:tcPr marL="68580" marR="68580" marT="0" marB="0" anchor="ctr"/>
                </a:tc>
                <a:tc>
                  <a:txBody>
                    <a:bodyPr/>
                    <a:lstStyle/>
                    <a:p>
                      <a:pPr marL="0" marR="0" algn="ctr"/>
                      <a:r>
                        <a:rPr lang="en-US" sz="1800" u="sng" kern="1200" dirty="0">
                          <a:solidFill>
                            <a:srgbClr val="000000"/>
                          </a:solidFill>
                          <a:latin typeface="+mn-lt"/>
                          <a:ea typeface="Verdana"/>
                        </a:rPr>
                        <a:t>Proficiency Component</a:t>
                      </a:r>
                      <a:r>
                        <a:rPr lang="en-US" sz="1800" kern="1200" dirty="0">
                          <a:solidFill>
                            <a:srgbClr val="000000"/>
                          </a:solidFill>
                          <a:latin typeface="+mn-lt"/>
                          <a:ea typeface="Verdana"/>
                        </a:rPr>
                        <a:t> </a:t>
                      </a:r>
                      <a:endParaRPr lang="en-US" sz="1800" dirty="0">
                        <a:latin typeface="+mn-lt"/>
                        <a:ea typeface="Calibri"/>
                      </a:endParaRPr>
                    </a:p>
                    <a:p>
                      <a:pPr marL="0" marR="0" algn="l"/>
                      <a:endParaRPr lang="en-US" sz="1800" kern="1200" dirty="0" smtClean="0">
                        <a:solidFill>
                          <a:srgbClr val="000000"/>
                        </a:solidFill>
                        <a:latin typeface="+mn-lt"/>
                        <a:ea typeface="Verdana"/>
                      </a:endParaRPr>
                    </a:p>
                    <a:p>
                      <a:pPr marL="0" marR="0" algn="l"/>
                      <a:r>
                        <a:rPr lang="en-US" sz="1800" kern="1200" dirty="0" smtClean="0">
                          <a:solidFill>
                            <a:srgbClr val="000000"/>
                          </a:solidFill>
                          <a:latin typeface="+mn-lt"/>
                          <a:ea typeface="Verdana"/>
                        </a:rPr>
                        <a:t>Did </a:t>
                      </a:r>
                      <a:r>
                        <a:rPr lang="en-US" sz="1800" kern="1200" dirty="0">
                          <a:solidFill>
                            <a:srgbClr val="000000"/>
                          </a:solidFill>
                          <a:latin typeface="+mn-lt"/>
                          <a:ea typeface="Verdana"/>
                        </a:rPr>
                        <a:t>not meet and fell lower than 10 percent </a:t>
                      </a:r>
                      <a:endParaRPr lang="en-US" sz="1800" dirty="0">
                        <a:latin typeface="+mn-lt"/>
                        <a:ea typeface="Calibri"/>
                      </a:endParaRPr>
                    </a:p>
                  </a:txBody>
                  <a:tcPr marL="68580" marR="68580" marT="0" marB="0" anchor="ctr"/>
                </a:tc>
              </a:tr>
            </a:tbl>
          </a:graphicData>
        </a:graphic>
      </p:graphicFrame>
      <p:sp>
        <p:nvSpPr>
          <p:cNvPr id="5" name="TextBox 4"/>
          <p:cNvSpPr txBox="1"/>
          <p:nvPr/>
        </p:nvSpPr>
        <p:spPr>
          <a:xfrm>
            <a:off x="2133600" y="6324600"/>
            <a:ext cx="5105400" cy="369332"/>
          </a:xfrm>
          <a:prstGeom prst="rect">
            <a:avLst/>
          </a:prstGeom>
          <a:noFill/>
        </p:spPr>
        <p:txBody>
          <a:bodyPr wrap="square" rtlCol="0">
            <a:spAutoFit/>
          </a:bodyPr>
          <a:lstStyle/>
          <a:p>
            <a:pPr algn="ctr"/>
            <a:r>
              <a:rPr lang="en-US" dirty="0" smtClean="0"/>
              <a:t>FOR TRAINING PURPOSES ONLY</a:t>
            </a: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45</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SGG Rating</a:t>
            </a:r>
            <a:endParaRPr lang="en-US" dirty="0"/>
          </a:p>
        </p:txBody>
      </p:sp>
      <p:graphicFrame>
        <p:nvGraphicFramePr>
          <p:cNvPr id="4" name="Content Placeholder 3"/>
          <p:cNvGraphicFramePr>
            <a:graphicFrameLocks noGrp="1"/>
          </p:cNvGraphicFramePr>
          <p:nvPr>
            <p:ph sz="quarter" idx="1"/>
          </p:nvPr>
        </p:nvGraphicFramePr>
        <p:xfrm>
          <a:off x="8382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c>
                  <a:txBody>
                    <a:bodyPr/>
                    <a:lstStyle/>
                    <a:p>
                      <a:pPr marL="0" marR="0" algn="ctr">
                        <a:spcBef>
                          <a:spcPts val="600"/>
                        </a:spcBef>
                        <a:spcAft>
                          <a:spcPts val="600"/>
                        </a:spcAft>
                      </a:pPr>
                      <a:r>
                        <a:rPr lang="en-US" sz="240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810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Growth)</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TextBox 5"/>
          <p:cNvSpPr txBox="1"/>
          <p:nvPr/>
        </p:nvSpPr>
        <p:spPr>
          <a:xfrm>
            <a:off x="228600" y="2438400"/>
            <a:ext cx="461665" cy="1524000"/>
          </a:xfrm>
          <a:prstGeom prst="rect">
            <a:avLst/>
          </a:prstGeom>
          <a:noFill/>
        </p:spPr>
        <p:txBody>
          <a:bodyPr vert="vert270" wrap="square" rtlCol="0">
            <a:spAutoFit/>
          </a:bodyPr>
          <a:lstStyle/>
          <a:p>
            <a:pPr algn="ctr"/>
            <a:r>
              <a:rPr lang="en-US" b="1" dirty="0" smtClean="0">
                <a:solidFill>
                  <a:srgbClr val="FF0000"/>
                </a:solidFill>
              </a:rPr>
              <a:t>GROWTH</a:t>
            </a:r>
            <a:endParaRPr lang="en-US" b="1" dirty="0">
              <a:solidFill>
                <a:srgbClr val="FF0000"/>
              </a:solidFill>
            </a:endParaRPr>
          </a:p>
        </p:txBody>
      </p:sp>
      <p:sp>
        <p:nvSpPr>
          <p:cNvPr id="7" name="TextBox 6"/>
          <p:cNvSpPr txBox="1"/>
          <p:nvPr/>
        </p:nvSpPr>
        <p:spPr>
          <a:xfrm>
            <a:off x="1981200" y="4572000"/>
            <a:ext cx="1752600" cy="369332"/>
          </a:xfrm>
          <a:prstGeom prst="rect">
            <a:avLst/>
          </a:prstGeom>
          <a:noFill/>
        </p:spPr>
        <p:txBody>
          <a:bodyPr wrap="square" rtlCol="0">
            <a:spAutoFit/>
          </a:bodyPr>
          <a:lstStyle/>
          <a:p>
            <a:pPr algn="ctr"/>
            <a:r>
              <a:rPr lang="en-US" dirty="0" smtClean="0"/>
              <a:t>PROFICIENCY</a:t>
            </a:r>
            <a:endParaRPr lang="en-US" dirty="0"/>
          </a:p>
        </p:txBody>
      </p:sp>
      <p:sp>
        <p:nvSpPr>
          <p:cNvPr id="8" name="Rectangle 1"/>
          <p:cNvSpPr>
            <a:spLocks noChangeArrowheads="1"/>
          </p:cNvSpPr>
          <p:nvPr/>
        </p:nvSpPr>
        <p:spPr bwMode="auto">
          <a:xfrm>
            <a:off x="48768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Proficiency)</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9" name="Content Placeholder 3"/>
          <p:cNvGraphicFramePr>
            <a:graphicFrameLocks/>
          </p:cNvGraphicFramePr>
          <p:nvPr/>
        </p:nvGraphicFramePr>
        <p:xfrm>
          <a:off x="54102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smtClean="0">
                          <a:latin typeface="Times"/>
                          <a:ea typeface="Times"/>
                        </a:rPr>
                        <a:t>E</a:t>
                      </a:r>
                      <a:endParaRPr lang="en-US" sz="2400" dirty="0">
                        <a:latin typeface="Times"/>
                        <a:ea typeface="Times"/>
                      </a:endParaRP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2" name="TextBox 11"/>
          <p:cNvSpPr txBox="1"/>
          <p:nvPr/>
        </p:nvSpPr>
        <p:spPr>
          <a:xfrm>
            <a:off x="457200" y="5181600"/>
            <a:ext cx="4038600" cy="1200329"/>
          </a:xfrm>
          <a:prstGeom prst="rect">
            <a:avLst/>
          </a:prstGeom>
          <a:noFill/>
        </p:spPr>
        <p:txBody>
          <a:bodyPr wrap="square" rtlCol="0">
            <a:spAutoFit/>
          </a:bodyPr>
          <a:lstStyle/>
          <a:p>
            <a:pPr algn="ctr"/>
            <a:r>
              <a:rPr lang="en-US" dirty="0" smtClean="0"/>
              <a:t>Example 1:</a:t>
            </a:r>
          </a:p>
          <a:p>
            <a:r>
              <a:rPr lang="en-US" dirty="0" smtClean="0"/>
              <a:t>Growth Component = High</a:t>
            </a:r>
          </a:p>
          <a:p>
            <a:r>
              <a:rPr lang="en-US" dirty="0" smtClean="0"/>
              <a:t>Proficiency Component = Expected</a:t>
            </a:r>
          </a:p>
          <a:p>
            <a:endParaRPr lang="en-US" b="1" dirty="0"/>
          </a:p>
        </p:txBody>
      </p:sp>
      <p:sp>
        <p:nvSpPr>
          <p:cNvPr id="13" name="TextBox 12"/>
          <p:cNvSpPr txBox="1"/>
          <p:nvPr/>
        </p:nvSpPr>
        <p:spPr>
          <a:xfrm>
            <a:off x="4876800" y="5181600"/>
            <a:ext cx="4038600" cy="923330"/>
          </a:xfrm>
          <a:prstGeom prst="rect">
            <a:avLst/>
          </a:prstGeom>
          <a:noFill/>
        </p:spPr>
        <p:txBody>
          <a:bodyPr wrap="square" rtlCol="0">
            <a:spAutoFit/>
          </a:bodyPr>
          <a:lstStyle/>
          <a:p>
            <a:pPr algn="ctr"/>
            <a:r>
              <a:rPr lang="en-US" dirty="0" smtClean="0"/>
              <a:t>Example 1:</a:t>
            </a:r>
          </a:p>
          <a:p>
            <a:r>
              <a:rPr lang="en-US" dirty="0" smtClean="0"/>
              <a:t>Growth Component = High</a:t>
            </a:r>
          </a:p>
          <a:p>
            <a:r>
              <a:rPr lang="en-US" dirty="0" smtClean="0"/>
              <a:t>Proficiency Component = Expected</a:t>
            </a:r>
          </a:p>
        </p:txBody>
      </p:sp>
      <p:sp>
        <p:nvSpPr>
          <p:cNvPr id="14" name="Rectangle 13"/>
          <p:cNvSpPr/>
          <p:nvPr/>
        </p:nvSpPr>
        <p:spPr>
          <a:xfrm>
            <a:off x="2362200" y="2362200"/>
            <a:ext cx="762000" cy="5334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934200" y="2362200"/>
            <a:ext cx="762000" cy="5334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45</a:t>
            </a:r>
            <a:endParaRPr lang="en-US" sz="2000" dirty="0">
              <a:latin typeface="Arial" pitchFamily="34" charset="0"/>
              <a:cs typeface="Arial" pitchFamily="34" charset="0"/>
            </a:endParaRPr>
          </a:p>
        </p:txBody>
      </p:sp>
      <p:sp>
        <p:nvSpPr>
          <p:cNvPr id="17" name="TextBox 16"/>
          <p:cNvSpPr txBox="1"/>
          <p:nvPr/>
        </p:nvSpPr>
        <p:spPr>
          <a:xfrm>
            <a:off x="5105400" y="2362200"/>
            <a:ext cx="461665" cy="1524000"/>
          </a:xfrm>
          <a:prstGeom prst="rect">
            <a:avLst/>
          </a:prstGeom>
          <a:noFill/>
        </p:spPr>
        <p:txBody>
          <a:bodyPr vert="vert270" wrap="square" rtlCol="0">
            <a:spAutoFit/>
          </a:bodyPr>
          <a:lstStyle/>
          <a:p>
            <a:pPr algn="ctr"/>
            <a:r>
              <a:rPr lang="en-US" dirty="0" smtClean="0"/>
              <a:t>GROWTH</a:t>
            </a:r>
            <a:endParaRPr lang="en-US" dirty="0"/>
          </a:p>
        </p:txBody>
      </p:sp>
      <p:sp>
        <p:nvSpPr>
          <p:cNvPr id="18" name="TextBox 17"/>
          <p:cNvSpPr txBox="1"/>
          <p:nvPr/>
        </p:nvSpPr>
        <p:spPr>
          <a:xfrm>
            <a:off x="6477000" y="4495800"/>
            <a:ext cx="1752600" cy="369332"/>
          </a:xfrm>
          <a:prstGeom prst="rect">
            <a:avLst/>
          </a:prstGeom>
          <a:noFill/>
        </p:spPr>
        <p:txBody>
          <a:bodyPr wrap="square" rtlCol="0">
            <a:spAutoFit/>
          </a:bodyPr>
          <a:lstStyle/>
          <a:p>
            <a:pPr algn="ctr"/>
            <a:r>
              <a:rPr lang="en-US" b="1" dirty="0" smtClean="0">
                <a:solidFill>
                  <a:srgbClr val="FF0000"/>
                </a:solidFill>
              </a:rPr>
              <a:t>PROFICIENCY</a:t>
            </a:r>
            <a:endParaRPr lang="en-US" b="1" dirty="0">
              <a:solidFill>
                <a:srgbClr val="FF0000"/>
              </a:solidFill>
            </a:endParaRPr>
          </a:p>
        </p:txBody>
      </p:sp>
      <p:sp>
        <p:nvSpPr>
          <p:cNvPr id="20" name="TextBox 19"/>
          <p:cNvSpPr txBox="1"/>
          <p:nvPr/>
        </p:nvSpPr>
        <p:spPr>
          <a:xfrm>
            <a:off x="609600" y="6096000"/>
            <a:ext cx="3352800" cy="369332"/>
          </a:xfrm>
          <a:prstGeom prst="rect">
            <a:avLst/>
          </a:prstGeom>
          <a:noFill/>
        </p:spPr>
        <p:txBody>
          <a:bodyPr wrap="square" rtlCol="0">
            <a:spAutoFit/>
          </a:bodyPr>
          <a:lstStyle/>
          <a:p>
            <a:r>
              <a:rPr lang="en-US" dirty="0" smtClean="0"/>
              <a:t>Overall SGG Rating = </a:t>
            </a:r>
            <a:r>
              <a:rPr lang="en-US" b="1" dirty="0" smtClean="0"/>
              <a:t>High</a:t>
            </a:r>
            <a:endParaRPr lang="en-US" dirty="0"/>
          </a:p>
        </p:txBody>
      </p:sp>
      <p:sp>
        <p:nvSpPr>
          <p:cNvPr id="21" name="TextBox 20"/>
          <p:cNvSpPr txBox="1"/>
          <p:nvPr/>
        </p:nvSpPr>
        <p:spPr>
          <a:xfrm>
            <a:off x="4953000" y="6172200"/>
            <a:ext cx="3657600" cy="646331"/>
          </a:xfrm>
          <a:prstGeom prst="rect">
            <a:avLst/>
          </a:prstGeom>
          <a:noFill/>
        </p:spPr>
        <p:txBody>
          <a:bodyPr wrap="square" rtlCol="0">
            <a:spAutoFit/>
          </a:bodyPr>
          <a:lstStyle/>
          <a:p>
            <a:r>
              <a:rPr lang="en-US" dirty="0" smtClean="0"/>
              <a:t>Overall SGG Rating = </a:t>
            </a:r>
            <a:r>
              <a:rPr lang="en-US" b="1" dirty="0" smtClean="0"/>
              <a:t>Expected</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6" grpId="0"/>
      <p:bldP spid="7" grpId="0"/>
      <p:bldP spid="8" grpId="0"/>
      <p:bldP spid="12" grpId="0"/>
      <p:bldP spid="13" grpId="0"/>
      <p:bldP spid="14" grpId="0" animBg="1"/>
      <p:bldP spid="15" grpId="0" animBg="1"/>
      <p:bldP spid="17" grpId="0"/>
      <p:bldP spid="18" grpId="0"/>
      <p:bldP spid="20" grpId="0"/>
      <p:bldP spid="21"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SGG Rating</a:t>
            </a:r>
            <a:endParaRPr lang="en-US" dirty="0"/>
          </a:p>
        </p:txBody>
      </p:sp>
      <p:graphicFrame>
        <p:nvGraphicFramePr>
          <p:cNvPr id="4" name="Content Placeholder 3"/>
          <p:cNvGraphicFramePr>
            <a:graphicFrameLocks noGrp="1"/>
          </p:cNvGraphicFramePr>
          <p:nvPr>
            <p:ph sz="quarter" idx="1"/>
          </p:nvPr>
        </p:nvGraphicFramePr>
        <p:xfrm>
          <a:off x="9144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c>
                  <a:txBody>
                    <a:bodyPr/>
                    <a:lstStyle/>
                    <a:p>
                      <a:pPr marL="0" marR="0" algn="ctr">
                        <a:spcBef>
                          <a:spcPts val="600"/>
                        </a:spcBef>
                        <a:spcAft>
                          <a:spcPts val="600"/>
                        </a:spcAft>
                      </a:pPr>
                      <a:r>
                        <a:rPr lang="en-US" sz="240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810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Growth)</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TextBox 5"/>
          <p:cNvSpPr txBox="1"/>
          <p:nvPr/>
        </p:nvSpPr>
        <p:spPr>
          <a:xfrm>
            <a:off x="4876800" y="2514600"/>
            <a:ext cx="461665" cy="1524000"/>
          </a:xfrm>
          <a:prstGeom prst="rect">
            <a:avLst/>
          </a:prstGeom>
          <a:noFill/>
        </p:spPr>
        <p:txBody>
          <a:bodyPr vert="vert270" wrap="square" rtlCol="0">
            <a:spAutoFit/>
          </a:bodyPr>
          <a:lstStyle/>
          <a:p>
            <a:pPr algn="ctr"/>
            <a:r>
              <a:rPr lang="en-US" dirty="0" smtClean="0"/>
              <a:t>GROWTH</a:t>
            </a:r>
            <a:endParaRPr lang="en-US" dirty="0"/>
          </a:p>
        </p:txBody>
      </p:sp>
      <p:sp>
        <p:nvSpPr>
          <p:cNvPr id="7" name="TextBox 6"/>
          <p:cNvSpPr txBox="1"/>
          <p:nvPr/>
        </p:nvSpPr>
        <p:spPr>
          <a:xfrm>
            <a:off x="1981200" y="4572000"/>
            <a:ext cx="1752600" cy="369332"/>
          </a:xfrm>
          <a:prstGeom prst="rect">
            <a:avLst/>
          </a:prstGeom>
          <a:noFill/>
        </p:spPr>
        <p:txBody>
          <a:bodyPr wrap="square" rtlCol="0">
            <a:spAutoFit/>
          </a:bodyPr>
          <a:lstStyle/>
          <a:p>
            <a:pPr algn="ctr"/>
            <a:r>
              <a:rPr lang="en-US" dirty="0" smtClean="0"/>
              <a:t>PROFICIENCY</a:t>
            </a:r>
            <a:endParaRPr lang="en-US" dirty="0"/>
          </a:p>
        </p:txBody>
      </p:sp>
      <p:sp>
        <p:nvSpPr>
          <p:cNvPr id="8" name="Rectangle 1"/>
          <p:cNvSpPr>
            <a:spLocks noChangeArrowheads="1"/>
          </p:cNvSpPr>
          <p:nvPr/>
        </p:nvSpPr>
        <p:spPr bwMode="auto">
          <a:xfrm>
            <a:off x="48768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Proficiency)</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9" name="Content Placeholder 3"/>
          <p:cNvGraphicFramePr>
            <a:graphicFrameLocks/>
          </p:cNvGraphicFramePr>
          <p:nvPr/>
        </p:nvGraphicFramePr>
        <p:xfrm>
          <a:off x="54102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smtClean="0">
                          <a:latin typeface="Times"/>
                          <a:ea typeface="Times"/>
                        </a:rPr>
                        <a:t>E</a:t>
                      </a:r>
                      <a:endParaRPr lang="en-US" sz="2400" dirty="0">
                        <a:latin typeface="Times"/>
                        <a:ea typeface="Times"/>
                      </a:endParaRP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2" name="TextBox 11"/>
          <p:cNvSpPr txBox="1"/>
          <p:nvPr/>
        </p:nvSpPr>
        <p:spPr>
          <a:xfrm>
            <a:off x="457200" y="5181600"/>
            <a:ext cx="4038600" cy="923330"/>
          </a:xfrm>
          <a:prstGeom prst="rect">
            <a:avLst/>
          </a:prstGeom>
          <a:noFill/>
        </p:spPr>
        <p:txBody>
          <a:bodyPr wrap="square" rtlCol="0">
            <a:spAutoFit/>
          </a:bodyPr>
          <a:lstStyle/>
          <a:p>
            <a:pPr algn="ctr"/>
            <a:r>
              <a:rPr lang="en-US" dirty="0" smtClean="0"/>
              <a:t>Example 2:</a:t>
            </a:r>
          </a:p>
          <a:p>
            <a:r>
              <a:rPr lang="en-US" dirty="0" smtClean="0"/>
              <a:t>Growth Component = Expected</a:t>
            </a:r>
          </a:p>
          <a:p>
            <a:r>
              <a:rPr lang="en-US" dirty="0" smtClean="0"/>
              <a:t>Proficiency Component = Low</a:t>
            </a:r>
          </a:p>
        </p:txBody>
      </p:sp>
      <p:sp>
        <p:nvSpPr>
          <p:cNvPr id="13" name="TextBox 12"/>
          <p:cNvSpPr txBox="1"/>
          <p:nvPr/>
        </p:nvSpPr>
        <p:spPr>
          <a:xfrm>
            <a:off x="4876800" y="5181600"/>
            <a:ext cx="4038600" cy="923330"/>
          </a:xfrm>
          <a:prstGeom prst="rect">
            <a:avLst/>
          </a:prstGeom>
          <a:noFill/>
        </p:spPr>
        <p:txBody>
          <a:bodyPr wrap="square" rtlCol="0">
            <a:spAutoFit/>
          </a:bodyPr>
          <a:lstStyle/>
          <a:p>
            <a:pPr algn="ctr"/>
            <a:r>
              <a:rPr lang="en-US" dirty="0" smtClean="0"/>
              <a:t>Example 2:</a:t>
            </a:r>
          </a:p>
          <a:p>
            <a:r>
              <a:rPr lang="en-US" dirty="0" smtClean="0"/>
              <a:t>Growth Component = Expected</a:t>
            </a:r>
          </a:p>
          <a:p>
            <a:r>
              <a:rPr lang="en-US" dirty="0" smtClean="0"/>
              <a:t>Proficiency Component = Low</a:t>
            </a:r>
          </a:p>
        </p:txBody>
      </p:sp>
      <p:sp>
        <p:nvSpPr>
          <p:cNvPr id="14" name="Rectangle 13"/>
          <p:cNvSpPr/>
          <p:nvPr/>
        </p:nvSpPr>
        <p:spPr>
          <a:xfrm>
            <a:off x="1676400" y="2895600"/>
            <a:ext cx="7620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72200" y="2895600"/>
            <a:ext cx="7620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46</a:t>
            </a:r>
            <a:endParaRPr lang="en-US" sz="2000" dirty="0">
              <a:latin typeface="Arial" pitchFamily="34" charset="0"/>
              <a:cs typeface="Arial" pitchFamily="34" charset="0"/>
            </a:endParaRPr>
          </a:p>
        </p:txBody>
      </p:sp>
      <p:sp>
        <p:nvSpPr>
          <p:cNvPr id="17" name="TextBox 16"/>
          <p:cNvSpPr txBox="1"/>
          <p:nvPr/>
        </p:nvSpPr>
        <p:spPr>
          <a:xfrm>
            <a:off x="381000" y="2590800"/>
            <a:ext cx="461665" cy="1524000"/>
          </a:xfrm>
          <a:prstGeom prst="rect">
            <a:avLst/>
          </a:prstGeom>
          <a:noFill/>
        </p:spPr>
        <p:txBody>
          <a:bodyPr vert="vert270" wrap="square" rtlCol="0">
            <a:spAutoFit/>
          </a:bodyPr>
          <a:lstStyle/>
          <a:p>
            <a:pPr algn="ctr"/>
            <a:r>
              <a:rPr lang="en-US" b="1" dirty="0" smtClean="0">
                <a:solidFill>
                  <a:srgbClr val="FF0000"/>
                </a:solidFill>
              </a:rPr>
              <a:t>GROWTH</a:t>
            </a:r>
            <a:endParaRPr lang="en-US" b="1" dirty="0">
              <a:solidFill>
                <a:srgbClr val="FF0000"/>
              </a:solidFill>
            </a:endParaRPr>
          </a:p>
        </p:txBody>
      </p:sp>
      <p:sp>
        <p:nvSpPr>
          <p:cNvPr id="18" name="TextBox 17"/>
          <p:cNvSpPr txBox="1"/>
          <p:nvPr/>
        </p:nvSpPr>
        <p:spPr>
          <a:xfrm>
            <a:off x="6400800" y="4572000"/>
            <a:ext cx="1752600" cy="369332"/>
          </a:xfrm>
          <a:prstGeom prst="rect">
            <a:avLst/>
          </a:prstGeom>
          <a:noFill/>
        </p:spPr>
        <p:txBody>
          <a:bodyPr wrap="square" rtlCol="0">
            <a:spAutoFit/>
          </a:bodyPr>
          <a:lstStyle/>
          <a:p>
            <a:pPr algn="ctr"/>
            <a:r>
              <a:rPr lang="en-US" b="1" dirty="0" smtClean="0">
                <a:solidFill>
                  <a:srgbClr val="FF0000"/>
                </a:solidFill>
              </a:rPr>
              <a:t>PROFICIENCY</a:t>
            </a:r>
            <a:endParaRPr lang="en-US" b="1" dirty="0">
              <a:solidFill>
                <a:srgbClr val="FF0000"/>
              </a:solidFill>
            </a:endParaRPr>
          </a:p>
        </p:txBody>
      </p:sp>
      <p:sp>
        <p:nvSpPr>
          <p:cNvPr id="19" name="TextBox 18"/>
          <p:cNvSpPr txBox="1"/>
          <p:nvPr/>
        </p:nvSpPr>
        <p:spPr>
          <a:xfrm>
            <a:off x="533400" y="6096000"/>
            <a:ext cx="3810000" cy="646331"/>
          </a:xfrm>
          <a:prstGeom prst="rect">
            <a:avLst/>
          </a:prstGeom>
          <a:noFill/>
        </p:spPr>
        <p:txBody>
          <a:bodyPr wrap="square" rtlCol="0">
            <a:spAutoFit/>
          </a:bodyPr>
          <a:lstStyle/>
          <a:p>
            <a:r>
              <a:rPr lang="en-US" dirty="0" smtClean="0"/>
              <a:t>Overall SGG Rating = </a:t>
            </a:r>
            <a:r>
              <a:rPr lang="en-US" b="1" dirty="0" smtClean="0"/>
              <a:t>Expected</a:t>
            </a:r>
          </a:p>
          <a:p>
            <a:endParaRPr lang="en-US" dirty="0"/>
          </a:p>
        </p:txBody>
      </p:sp>
      <p:sp>
        <p:nvSpPr>
          <p:cNvPr id="20" name="TextBox 19"/>
          <p:cNvSpPr txBox="1"/>
          <p:nvPr/>
        </p:nvSpPr>
        <p:spPr>
          <a:xfrm>
            <a:off x="5029200" y="6096000"/>
            <a:ext cx="3276600" cy="646331"/>
          </a:xfrm>
          <a:prstGeom prst="rect">
            <a:avLst/>
          </a:prstGeom>
          <a:noFill/>
        </p:spPr>
        <p:txBody>
          <a:bodyPr wrap="square" rtlCol="0">
            <a:spAutoFit/>
          </a:bodyPr>
          <a:lstStyle/>
          <a:p>
            <a:r>
              <a:rPr lang="en-US" dirty="0" smtClean="0"/>
              <a:t>Overall SGG Rating = </a:t>
            </a:r>
            <a:r>
              <a:rPr lang="en-US" b="1" dirty="0" smtClean="0"/>
              <a:t>Low</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6" grpId="0"/>
      <p:bldP spid="7" grpId="0"/>
      <p:bldP spid="8" grpId="0"/>
      <p:bldP spid="12" grpId="0"/>
      <p:bldP spid="13" grpId="0"/>
      <p:bldP spid="14" grpId="0" animBg="1"/>
      <p:bldP spid="15" grpId="0" animBg="1"/>
      <p:bldP spid="17" grpId="0"/>
      <p:bldP spid="18" grpId="0"/>
      <p:bldP spid="19" grpId="0"/>
      <p:bldP spid="20"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SGG Rating</a:t>
            </a:r>
            <a:endParaRPr lang="en-US" dirty="0"/>
          </a:p>
        </p:txBody>
      </p:sp>
      <p:graphicFrame>
        <p:nvGraphicFramePr>
          <p:cNvPr id="4" name="Content Placeholder 3"/>
          <p:cNvGraphicFramePr>
            <a:graphicFrameLocks noGrp="1"/>
          </p:cNvGraphicFramePr>
          <p:nvPr>
            <p:ph sz="quarter" idx="1"/>
          </p:nvPr>
        </p:nvGraphicFramePr>
        <p:xfrm>
          <a:off x="9144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c>
                  <a:txBody>
                    <a:bodyPr/>
                    <a:lstStyle/>
                    <a:p>
                      <a:pPr marL="0" marR="0" algn="ctr">
                        <a:spcBef>
                          <a:spcPts val="600"/>
                        </a:spcBef>
                        <a:spcAft>
                          <a:spcPts val="600"/>
                        </a:spcAft>
                      </a:pPr>
                      <a:r>
                        <a:rPr lang="en-US" sz="240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810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Growth)</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TextBox 5"/>
          <p:cNvSpPr txBox="1"/>
          <p:nvPr/>
        </p:nvSpPr>
        <p:spPr>
          <a:xfrm>
            <a:off x="228600" y="2438400"/>
            <a:ext cx="461665" cy="1524000"/>
          </a:xfrm>
          <a:prstGeom prst="rect">
            <a:avLst/>
          </a:prstGeom>
          <a:noFill/>
        </p:spPr>
        <p:txBody>
          <a:bodyPr vert="vert270" wrap="square" rtlCol="0">
            <a:spAutoFit/>
          </a:bodyPr>
          <a:lstStyle/>
          <a:p>
            <a:pPr algn="ctr"/>
            <a:r>
              <a:rPr lang="en-US" b="1" dirty="0" smtClean="0">
                <a:solidFill>
                  <a:srgbClr val="FF0000"/>
                </a:solidFill>
              </a:rPr>
              <a:t>GROWTH</a:t>
            </a:r>
            <a:endParaRPr lang="en-US" b="1" dirty="0">
              <a:solidFill>
                <a:srgbClr val="FF0000"/>
              </a:solidFill>
            </a:endParaRPr>
          </a:p>
        </p:txBody>
      </p:sp>
      <p:sp>
        <p:nvSpPr>
          <p:cNvPr id="7" name="TextBox 6"/>
          <p:cNvSpPr txBox="1"/>
          <p:nvPr/>
        </p:nvSpPr>
        <p:spPr>
          <a:xfrm>
            <a:off x="1981200" y="4572000"/>
            <a:ext cx="1752600" cy="369332"/>
          </a:xfrm>
          <a:prstGeom prst="rect">
            <a:avLst/>
          </a:prstGeom>
          <a:noFill/>
        </p:spPr>
        <p:txBody>
          <a:bodyPr wrap="square" rtlCol="0">
            <a:spAutoFit/>
          </a:bodyPr>
          <a:lstStyle/>
          <a:p>
            <a:pPr algn="ctr"/>
            <a:r>
              <a:rPr lang="en-US" dirty="0" smtClean="0"/>
              <a:t>PROFICIENCY</a:t>
            </a:r>
            <a:endParaRPr lang="en-US" dirty="0"/>
          </a:p>
        </p:txBody>
      </p:sp>
      <p:sp>
        <p:nvSpPr>
          <p:cNvPr id="8" name="Rectangle 1"/>
          <p:cNvSpPr>
            <a:spLocks noChangeArrowheads="1"/>
          </p:cNvSpPr>
          <p:nvPr/>
        </p:nvSpPr>
        <p:spPr bwMode="auto">
          <a:xfrm>
            <a:off x="48768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Proficiency)</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9" name="Content Placeholder 3"/>
          <p:cNvGraphicFramePr>
            <a:graphicFrameLocks/>
          </p:cNvGraphicFramePr>
          <p:nvPr/>
        </p:nvGraphicFramePr>
        <p:xfrm>
          <a:off x="54102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2" name="TextBox 11"/>
          <p:cNvSpPr txBox="1"/>
          <p:nvPr/>
        </p:nvSpPr>
        <p:spPr>
          <a:xfrm>
            <a:off x="457200" y="5181600"/>
            <a:ext cx="4038600" cy="923330"/>
          </a:xfrm>
          <a:prstGeom prst="rect">
            <a:avLst/>
          </a:prstGeom>
          <a:noFill/>
        </p:spPr>
        <p:txBody>
          <a:bodyPr wrap="square" rtlCol="0">
            <a:spAutoFit/>
          </a:bodyPr>
          <a:lstStyle/>
          <a:p>
            <a:pPr algn="ctr"/>
            <a:r>
              <a:rPr lang="en-US" dirty="0" smtClean="0"/>
              <a:t>Example 3:</a:t>
            </a:r>
          </a:p>
          <a:p>
            <a:r>
              <a:rPr lang="en-US" dirty="0" smtClean="0"/>
              <a:t>Growth Component = Expected</a:t>
            </a:r>
          </a:p>
          <a:p>
            <a:r>
              <a:rPr lang="en-US" dirty="0" smtClean="0"/>
              <a:t>Proficiency Component = High</a:t>
            </a:r>
          </a:p>
        </p:txBody>
      </p:sp>
      <p:sp>
        <p:nvSpPr>
          <p:cNvPr id="13" name="TextBox 12"/>
          <p:cNvSpPr txBox="1"/>
          <p:nvPr/>
        </p:nvSpPr>
        <p:spPr>
          <a:xfrm>
            <a:off x="4876800" y="5181600"/>
            <a:ext cx="4038600" cy="923330"/>
          </a:xfrm>
          <a:prstGeom prst="rect">
            <a:avLst/>
          </a:prstGeom>
          <a:noFill/>
        </p:spPr>
        <p:txBody>
          <a:bodyPr wrap="square" rtlCol="0">
            <a:spAutoFit/>
          </a:bodyPr>
          <a:lstStyle/>
          <a:p>
            <a:pPr algn="ctr"/>
            <a:r>
              <a:rPr lang="en-US" dirty="0" smtClean="0"/>
              <a:t>Example 3:</a:t>
            </a:r>
          </a:p>
          <a:p>
            <a:r>
              <a:rPr lang="en-US" dirty="0" smtClean="0"/>
              <a:t>Growth Component = Expected</a:t>
            </a:r>
          </a:p>
          <a:p>
            <a:r>
              <a:rPr lang="en-US" dirty="0" smtClean="0"/>
              <a:t>Proficiency Component = High</a:t>
            </a:r>
          </a:p>
        </p:txBody>
      </p:sp>
      <p:sp>
        <p:nvSpPr>
          <p:cNvPr id="14" name="Rectangle 13"/>
          <p:cNvSpPr/>
          <p:nvPr/>
        </p:nvSpPr>
        <p:spPr>
          <a:xfrm>
            <a:off x="3200400" y="2895600"/>
            <a:ext cx="6858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46</a:t>
            </a:r>
            <a:endParaRPr lang="en-US" sz="2000" dirty="0">
              <a:latin typeface="Arial" pitchFamily="34" charset="0"/>
              <a:cs typeface="Arial" pitchFamily="34" charset="0"/>
            </a:endParaRPr>
          </a:p>
        </p:txBody>
      </p:sp>
      <p:sp>
        <p:nvSpPr>
          <p:cNvPr id="17" name="TextBox 16"/>
          <p:cNvSpPr txBox="1"/>
          <p:nvPr/>
        </p:nvSpPr>
        <p:spPr>
          <a:xfrm>
            <a:off x="6400800" y="4495800"/>
            <a:ext cx="1752600" cy="369332"/>
          </a:xfrm>
          <a:prstGeom prst="rect">
            <a:avLst/>
          </a:prstGeom>
          <a:noFill/>
        </p:spPr>
        <p:txBody>
          <a:bodyPr wrap="square" rtlCol="0">
            <a:spAutoFit/>
          </a:bodyPr>
          <a:lstStyle/>
          <a:p>
            <a:pPr algn="ctr"/>
            <a:r>
              <a:rPr lang="en-US" b="1" dirty="0" smtClean="0">
                <a:solidFill>
                  <a:srgbClr val="FF0000"/>
                </a:solidFill>
              </a:rPr>
              <a:t>PROFICIENCY</a:t>
            </a:r>
            <a:endParaRPr lang="en-US" b="1" dirty="0">
              <a:solidFill>
                <a:srgbClr val="FF0000"/>
              </a:solidFill>
            </a:endParaRPr>
          </a:p>
        </p:txBody>
      </p:sp>
      <p:sp>
        <p:nvSpPr>
          <p:cNvPr id="18" name="TextBox 17"/>
          <p:cNvSpPr txBox="1"/>
          <p:nvPr/>
        </p:nvSpPr>
        <p:spPr>
          <a:xfrm>
            <a:off x="5029200" y="2514600"/>
            <a:ext cx="461665" cy="1524000"/>
          </a:xfrm>
          <a:prstGeom prst="rect">
            <a:avLst/>
          </a:prstGeom>
          <a:noFill/>
        </p:spPr>
        <p:txBody>
          <a:bodyPr vert="vert270" wrap="square" rtlCol="0">
            <a:spAutoFit/>
          </a:bodyPr>
          <a:lstStyle/>
          <a:p>
            <a:pPr algn="ctr"/>
            <a:r>
              <a:rPr lang="en-US" dirty="0" smtClean="0"/>
              <a:t>GROWTH</a:t>
            </a:r>
            <a:endParaRPr lang="en-US" dirty="0"/>
          </a:p>
        </p:txBody>
      </p:sp>
      <p:sp>
        <p:nvSpPr>
          <p:cNvPr id="19" name="Rectangle 18"/>
          <p:cNvSpPr/>
          <p:nvPr/>
        </p:nvSpPr>
        <p:spPr>
          <a:xfrm>
            <a:off x="7696200" y="2895600"/>
            <a:ext cx="685800" cy="6096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57200" y="6096000"/>
            <a:ext cx="3733800" cy="646331"/>
          </a:xfrm>
          <a:prstGeom prst="rect">
            <a:avLst/>
          </a:prstGeom>
          <a:noFill/>
        </p:spPr>
        <p:txBody>
          <a:bodyPr wrap="square" rtlCol="0">
            <a:spAutoFit/>
          </a:bodyPr>
          <a:lstStyle/>
          <a:p>
            <a:r>
              <a:rPr lang="en-US" dirty="0" smtClean="0"/>
              <a:t>Overall SGG Rating = </a:t>
            </a:r>
            <a:r>
              <a:rPr lang="en-US" b="1" dirty="0" smtClean="0"/>
              <a:t>Expected</a:t>
            </a:r>
          </a:p>
          <a:p>
            <a:endParaRPr lang="en-US" dirty="0"/>
          </a:p>
        </p:txBody>
      </p:sp>
      <p:sp>
        <p:nvSpPr>
          <p:cNvPr id="21" name="TextBox 20"/>
          <p:cNvSpPr txBox="1"/>
          <p:nvPr/>
        </p:nvSpPr>
        <p:spPr>
          <a:xfrm>
            <a:off x="5029200" y="6096000"/>
            <a:ext cx="3276600" cy="646331"/>
          </a:xfrm>
          <a:prstGeom prst="rect">
            <a:avLst/>
          </a:prstGeom>
          <a:noFill/>
        </p:spPr>
        <p:txBody>
          <a:bodyPr wrap="square" rtlCol="0">
            <a:spAutoFit/>
          </a:bodyPr>
          <a:lstStyle/>
          <a:p>
            <a:r>
              <a:rPr lang="en-US" dirty="0" smtClean="0"/>
              <a:t>Overall SGG Rating = </a:t>
            </a:r>
            <a:r>
              <a:rPr lang="en-US" b="1" dirty="0" smtClean="0"/>
              <a:t>High</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6" grpId="0"/>
      <p:bldP spid="7" grpId="0"/>
      <p:bldP spid="8" grpId="0"/>
      <p:bldP spid="12" grpId="0"/>
      <p:bldP spid="13" grpId="0"/>
      <p:bldP spid="14" grpId="0" animBg="1"/>
      <p:bldP spid="17" grpId="0"/>
      <p:bldP spid="18" grpId="0"/>
      <p:bldP spid="19" grpId="0" animBg="1"/>
      <p:bldP spid="20" grpId="0"/>
      <p:bldP spid="21"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SGG Rating</a:t>
            </a:r>
            <a:endParaRPr lang="en-US" dirty="0"/>
          </a:p>
        </p:txBody>
      </p:sp>
      <p:graphicFrame>
        <p:nvGraphicFramePr>
          <p:cNvPr id="4" name="Content Placeholder 3"/>
          <p:cNvGraphicFramePr>
            <a:graphicFrameLocks noGrp="1"/>
          </p:cNvGraphicFramePr>
          <p:nvPr>
            <p:ph sz="quarter" idx="1"/>
          </p:nvPr>
        </p:nvGraphicFramePr>
        <p:xfrm>
          <a:off x="9144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c>
                  <a:txBody>
                    <a:bodyPr/>
                    <a:lstStyle/>
                    <a:p>
                      <a:pPr marL="0" marR="0" algn="ctr">
                        <a:spcBef>
                          <a:spcPts val="600"/>
                        </a:spcBef>
                        <a:spcAft>
                          <a:spcPts val="600"/>
                        </a:spcAft>
                      </a:pPr>
                      <a:r>
                        <a:rPr lang="en-US" sz="240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810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Growth)</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TextBox 5"/>
          <p:cNvSpPr txBox="1"/>
          <p:nvPr/>
        </p:nvSpPr>
        <p:spPr>
          <a:xfrm>
            <a:off x="228600" y="2438400"/>
            <a:ext cx="461665" cy="1524000"/>
          </a:xfrm>
          <a:prstGeom prst="rect">
            <a:avLst/>
          </a:prstGeom>
          <a:noFill/>
        </p:spPr>
        <p:txBody>
          <a:bodyPr vert="vert270" wrap="square" rtlCol="0">
            <a:spAutoFit/>
          </a:bodyPr>
          <a:lstStyle/>
          <a:p>
            <a:pPr algn="ctr"/>
            <a:r>
              <a:rPr lang="en-US" b="1" dirty="0" smtClean="0">
                <a:solidFill>
                  <a:srgbClr val="FF0000"/>
                </a:solidFill>
              </a:rPr>
              <a:t>GROWTH</a:t>
            </a:r>
            <a:endParaRPr lang="en-US" b="1" dirty="0">
              <a:solidFill>
                <a:srgbClr val="FF0000"/>
              </a:solidFill>
            </a:endParaRPr>
          </a:p>
        </p:txBody>
      </p:sp>
      <p:sp>
        <p:nvSpPr>
          <p:cNvPr id="7" name="TextBox 6"/>
          <p:cNvSpPr txBox="1"/>
          <p:nvPr/>
        </p:nvSpPr>
        <p:spPr>
          <a:xfrm>
            <a:off x="1981200" y="4572000"/>
            <a:ext cx="1752600" cy="369332"/>
          </a:xfrm>
          <a:prstGeom prst="rect">
            <a:avLst/>
          </a:prstGeom>
          <a:noFill/>
        </p:spPr>
        <p:txBody>
          <a:bodyPr wrap="square" rtlCol="0">
            <a:spAutoFit/>
          </a:bodyPr>
          <a:lstStyle/>
          <a:p>
            <a:pPr algn="ctr"/>
            <a:r>
              <a:rPr lang="en-US" dirty="0" smtClean="0"/>
              <a:t>PROFICIENCY</a:t>
            </a:r>
            <a:endParaRPr lang="en-US" dirty="0"/>
          </a:p>
        </p:txBody>
      </p:sp>
      <p:sp>
        <p:nvSpPr>
          <p:cNvPr id="8" name="Rectangle 1"/>
          <p:cNvSpPr>
            <a:spLocks noChangeArrowheads="1"/>
          </p:cNvSpPr>
          <p:nvPr/>
        </p:nvSpPr>
        <p:spPr bwMode="auto">
          <a:xfrm>
            <a:off x="4876800" y="1295400"/>
            <a:ext cx="396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a:cs typeface="Arial" pitchFamily="34" charset="0"/>
              </a:rPr>
              <a:t>Overall SGG Rating</a:t>
            </a:r>
            <a:endParaRPr kumimoji="0" lang="en-US" sz="2000" b="0" i="0" u="none" strike="noStrike" cap="none" normalizeH="0" baseline="0" dirty="0" smtClean="0">
              <a:ln>
                <a:noFill/>
              </a:ln>
              <a:solidFill>
                <a:schemeClr val="tx1"/>
              </a:solidFill>
              <a:effectLst/>
              <a:latin typeface="Arial" pitchFamily="34" charset="0"/>
              <a:ea typeface="Time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a:cs typeface="Arial" pitchFamily="34" charset="0"/>
              </a:rPr>
              <a:t>(Decision Weighting Heaviest on Proficiency)</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9" name="Content Placeholder 3"/>
          <p:cNvGraphicFramePr>
            <a:graphicFrameLocks/>
          </p:cNvGraphicFramePr>
          <p:nvPr/>
        </p:nvGraphicFramePr>
        <p:xfrm>
          <a:off x="5410200" y="2362200"/>
          <a:ext cx="2971800" cy="2209800"/>
        </p:xfrm>
        <a:graphic>
          <a:graphicData uri="http://schemas.openxmlformats.org/drawingml/2006/table">
            <a:tbl>
              <a:tblPr firstRow="1" bandRow="1">
                <a:tableStyleId>{5940675A-B579-460E-94D1-54222C63F5DA}</a:tableStyleId>
              </a:tblPr>
              <a:tblGrid>
                <a:gridCol w="742950"/>
                <a:gridCol w="762762"/>
                <a:gridCol w="750378"/>
                <a:gridCol w="715710"/>
              </a:tblGrid>
              <a:tr h="563724">
                <a:tc>
                  <a:txBody>
                    <a:bodyPr/>
                    <a:lstStyle/>
                    <a:p>
                      <a:pPr algn="ctr">
                        <a:spcBef>
                          <a:spcPts val="600"/>
                        </a:spcBef>
                        <a:spcAft>
                          <a:spcPts val="600"/>
                        </a:spcAft>
                      </a:pPr>
                      <a:endParaRPr lang="en-US" sz="100" baseline="0" dirty="0" smtClean="0">
                        <a:latin typeface="Times New Roman"/>
                        <a:ea typeface="Calibri"/>
                      </a:endParaRPr>
                    </a:p>
                    <a:p>
                      <a:pPr algn="ctr">
                        <a:spcBef>
                          <a:spcPts val="600"/>
                        </a:spcBef>
                        <a:spcAft>
                          <a:spcPts val="600"/>
                        </a:spcAft>
                      </a:pPr>
                      <a:r>
                        <a:rPr lang="en-US" sz="2400" dirty="0" smtClean="0">
                          <a:latin typeface="Times New Roman"/>
                          <a:ea typeface="Calibri"/>
                        </a:rPr>
                        <a:t>H </a:t>
                      </a:r>
                      <a:endParaRPr lang="en-US" sz="2400" dirty="0">
                        <a:latin typeface="Times New Roman"/>
                        <a:ea typeface="Calibri"/>
                      </a:endParaRPr>
                    </a:p>
                  </a:txBody>
                  <a:tcPr marL="68580" marR="68580"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tc>
              </a:tr>
              <a:tr h="548692">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c>
                  <a:txBody>
                    <a:bodyPr/>
                    <a:lstStyle/>
                    <a:p>
                      <a:pPr marL="0" marR="0" algn="ctr">
                        <a:spcBef>
                          <a:spcPts val="600"/>
                        </a:spcBef>
                        <a:spcAft>
                          <a:spcPts val="600"/>
                        </a:spcAft>
                      </a:pPr>
                      <a:r>
                        <a:rPr lang="en-US" sz="2400" dirty="0">
                          <a:latin typeface="Times"/>
                          <a:ea typeface="Times"/>
                        </a:rPr>
                        <a:t>H</a:t>
                      </a:r>
                    </a:p>
                  </a:txBody>
                  <a:tcPr marL="68580" marR="68580" marT="0" marB="0" anchor="ctr">
                    <a:solidFill>
                      <a:srgbClr val="FFFF00"/>
                    </a:solidFill>
                  </a:tcPr>
                </a:tc>
              </a:tr>
              <a:tr h="548692">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tc>
                <a:tc>
                  <a:txBody>
                    <a:bodyPr/>
                    <a:lstStyle/>
                    <a:p>
                      <a:pPr marL="0" marR="0" algn="ctr">
                        <a:spcBef>
                          <a:spcPts val="600"/>
                        </a:spcBef>
                        <a:spcAft>
                          <a:spcPts val="600"/>
                        </a:spcAft>
                      </a:pPr>
                      <a:r>
                        <a:rPr lang="en-US" sz="2400" dirty="0">
                          <a:latin typeface="Times"/>
                          <a:ea typeface="Times"/>
                        </a:rPr>
                        <a:t>E</a:t>
                      </a:r>
                    </a:p>
                  </a:txBody>
                  <a:tcPr marL="68580" marR="68580" marT="0" marB="0" anchor="ctr">
                    <a:solidFill>
                      <a:srgbClr val="FFFF00"/>
                    </a:solidFill>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tc>
              </a:tr>
              <a:tr h="548692">
                <a:tc>
                  <a:txBody>
                    <a:bodyPr/>
                    <a:lstStyle/>
                    <a:p>
                      <a:pPr marL="0" marR="0" algn="ctr">
                        <a:spcBef>
                          <a:spcPts val="600"/>
                        </a:spcBef>
                        <a:spcAft>
                          <a:spcPts val="600"/>
                        </a:spcAft>
                      </a:pPr>
                      <a:endParaRPr lang="en-US" sz="2400" dirty="0">
                        <a:latin typeface="Times"/>
                        <a:ea typeface="Time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L</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600"/>
                        </a:spcBef>
                        <a:spcAft>
                          <a:spcPts val="600"/>
                        </a:spcAft>
                      </a:pPr>
                      <a:r>
                        <a:rPr lang="en-US" sz="2400" dirty="0">
                          <a:latin typeface="Times"/>
                          <a:ea typeface="Times"/>
                        </a:rPr>
                        <a:t>H</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12" name="TextBox 11"/>
          <p:cNvSpPr txBox="1"/>
          <p:nvPr/>
        </p:nvSpPr>
        <p:spPr>
          <a:xfrm>
            <a:off x="457200" y="5181600"/>
            <a:ext cx="4038600" cy="923330"/>
          </a:xfrm>
          <a:prstGeom prst="rect">
            <a:avLst/>
          </a:prstGeom>
          <a:noFill/>
        </p:spPr>
        <p:txBody>
          <a:bodyPr wrap="square" rtlCol="0">
            <a:spAutoFit/>
          </a:bodyPr>
          <a:lstStyle/>
          <a:p>
            <a:pPr algn="ctr"/>
            <a:r>
              <a:rPr lang="en-US" dirty="0" smtClean="0"/>
              <a:t>Example 4:</a:t>
            </a:r>
          </a:p>
          <a:p>
            <a:r>
              <a:rPr lang="en-US" dirty="0" smtClean="0"/>
              <a:t>Growth Component = Low</a:t>
            </a:r>
          </a:p>
          <a:p>
            <a:r>
              <a:rPr lang="en-US" dirty="0" smtClean="0"/>
              <a:t>Proficiency Component = Expected</a:t>
            </a:r>
          </a:p>
        </p:txBody>
      </p:sp>
      <p:sp>
        <p:nvSpPr>
          <p:cNvPr id="13" name="TextBox 12"/>
          <p:cNvSpPr txBox="1"/>
          <p:nvPr/>
        </p:nvSpPr>
        <p:spPr>
          <a:xfrm>
            <a:off x="4876800" y="5181600"/>
            <a:ext cx="4038600" cy="923330"/>
          </a:xfrm>
          <a:prstGeom prst="rect">
            <a:avLst/>
          </a:prstGeom>
          <a:noFill/>
        </p:spPr>
        <p:txBody>
          <a:bodyPr wrap="square" rtlCol="0">
            <a:spAutoFit/>
          </a:bodyPr>
          <a:lstStyle/>
          <a:p>
            <a:pPr algn="ctr"/>
            <a:r>
              <a:rPr lang="en-US" dirty="0" smtClean="0"/>
              <a:t>Example 4:</a:t>
            </a:r>
          </a:p>
          <a:p>
            <a:r>
              <a:rPr lang="en-US" dirty="0" smtClean="0"/>
              <a:t>Growth Component = Low</a:t>
            </a:r>
          </a:p>
          <a:p>
            <a:r>
              <a:rPr lang="en-US" dirty="0" smtClean="0"/>
              <a:t>Proficiency Component = Expected</a:t>
            </a:r>
          </a:p>
        </p:txBody>
      </p:sp>
      <p:sp>
        <p:nvSpPr>
          <p:cNvPr id="14" name="Rectangle 13"/>
          <p:cNvSpPr/>
          <p:nvPr/>
        </p:nvSpPr>
        <p:spPr>
          <a:xfrm>
            <a:off x="2438400" y="3505200"/>
            <a:ext cx="762000" cy="5334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934200" y="3505200"/>
            <a:ext cx="762000" cy="5334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46</a:t>
            </a:r>
            <a:endParaRPr lang="en-US" sz="2000" dirty="0">
              <a:latin typeface="Arial" pitchFamily="34" charset="0"/>
              <a:cs typeface="Arial" pitchFamily="34" charset="0"/>
            </a:endParaRPr>
          </a:p>
        </p:txBody>
      </p:sp>
      <p:sp>
        <p:nvSpPr>
          <p:cNvPr id="17" name="TextBox 16"/>
          <p:cNvSpPr txBox="1"/>
          <p:nvPr/>
        </p:nvSpPr>
        <p:spPr>
          <a:xfrm>
            <a:off x="6400800" y="4572000"/>
            <a:ext cx="1752600" cy="369332"/>
          </a:xfrm>
          <a:prstGeom prst="rect">
            <a:avLst/>
          </a:prstGeom>
          <a:noFill/>
        </p:spPr>
        <p:txBody>
          <a:bodyPr wrap="square" rtlCol="0">
            <a:spAutoFit/>
          </a:bodyPr>
          <a:lstStyle/>
          <a:p>
            <a:pPr algn="ctr"/>
            <a:r>
              <a:rPr lang="en-US" b="1" dirty="0" smtClean="0">
                <a:solidFill>
                  <a:srgbClr val="FF0000"/>
                </a:solidFill>
              </a:rPr>
              <a:t>PROFICIENCY</a:t>
            </a:r>
            <a:endParaRPr lang="en-US" b="1" dirty="0">
              <a:solidFill>
                <a:srgbClr val="FF0000"/>
              </a:solidFill>
            </a:endParaRPr>
          </a:p>
        </p:txBody>
      </p:sp>
      <p:sp>
        <p:nvSpPr>
          <p:cNvPr id="18" name="TextBox 17"/>
          <p:cNvSpPr txBox="1"/>
          <p:nvPr/>
        </p:nvSpPr>
        <p:spPr>
          <a:xfrm>
            <a:off x="5029200" y="2438400"/>
            <a:ext cx="461665" cy="1524000"/>
          </a:xfrm>
          <a:prstGeom prst="rect">
            <a:avLst/>
          </a:prstGeom>
          <a:noFill/>
        </p:spPr>
        <p:txBody>
          <a:bodyPr vert="vert270" wrap="square" rtlCol="0">
            <a:spAutoFit/>
          </a:bodyPr>
          <a:lstStyle/>
          <a:p>
            <a:pPr algn="ctr"/>
            <a:r>
              <a:rPr lang="en-US" dirty="0" smtClean="0"/>
              <a:t>GROWTH</a:t>
            </a:r>
            <a:endParaRPr lang="en-US" dirty="0"/>
          </a:p>
        </p:txBody>
      </p:sp>
      <p:sp>
        <p:nvSpPr>
          <p:cNvPr id="19" name="TextBox 18"/>
          <p:cNvSpPr txBox="1"/>
          <p:nvPr/>
        </p:nvSpPr>
        <p:spPr>
          <a:xfrm>
            <a:off x="381000" y="6172200"/>
            <a:ext cx="4114800" cy="646331"/>
          </a:xfrm>
          <a:prstGeom prst="rect">
            <a:avLst/>
          </a:prstGeom>
          <a:noFill/>
        </p:spPr>
        <p:txBody>
          <a:bodyPr wrap="square" rtlCol="0">
            <a:spAutoFit/>
          </a:bodyPr>
          <a:lstStyle/>
          <a:p>
            <a:r>
              <a:rPr lang="en-US" dirty="0" smtClean="0"/>
              <a:t>Overall SGG Rating = </a:t>
            </a:r>
            <a:r>
              <a:rPr lang="en-US" b="1" dirty="0" smtClean="0"/>
              <a:t>Low</a:t>
            </a:r>
          </a:p>
          <a:p>
            <a:endParaRPr lang="en-US" dirty="0"/>
          </a:p>
        </p:txBody>
      </p:sp>
      <p:sp>
        <p:nvSpPr>
          <p:cNvPr id="20" name="TextBox 19"/>
          <p:cNvSpPr txBox="1"/>
          <p:nvPr/>
        </p:nvSpPr>
        <p:spPr>
          <a:xfrm>
            <a:off x="4953000" y="6172200"/>
            <a:ext cx="4114800" cy="646331"/>
          </a:xfrm>
          <a:prstGeom prst="rect">
            <a:avLst/>
          </a:prstGeom>
          <a:noFill/>
        </p:spPr>
        <p:txBody>
          <a:bodyPr wrap="square" rtlCol="0">
            <a:spAutoFit/>
          </a:bodyPr>
          <a:lstStyle/>
          <a:p>
            <a:r>
              <a:rPr lang="en-US" dirty="0" smtClean="0"/>
              <a:t>Overall SGG Rating = </a:t>
            </a:r>
            <a:r>
              <a:rPr lang="en-US" b="1" dirty="0" smtClean="0"/>
              <a:t>Expected</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6" grpId="0"/>
      <p:bldP spid="7" grpId="0"/>
      <p:bldP spid="8" grpId="0"/>
      <p:bldP spid="12" grpId="0"/>
      <p:bldP spid="13" grpId="0"/>
      <p:bldP spid="14" grpId="0" animBg="1"/>
      <p:bldP spid="15" grpId="0" animBg="1"/>
      <p:bldP spid="17" grpId="0"/>
      <p:bldP spid="18" grpId="0"/>
      <p:bldP spid="19" grpId="0"/>
      <p:bldP spid="20"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Growth and Proficiency </a:t>
            </a:r>
            <a:br>
              <a:rPr lang="en-US" dirty="0" smtClean="0"/>
            </a:br>
            <a:r>
              <a:rPr lang="en-US" dirty="0" smtClean="0"/>
              <a:t>Matrices Outcomes</a:t>
            </a:r>
            <a:endParaRPr lang="en-US" dirty="0"/>
          </a:p>
        </p:txBody>
      </p:sp>
      <p:graphicFrame>
        <p:nvGraphicFramePr>
          <p:cNvPr id="4" name="Content Placeholder 3"/>
          <p:cNvGraphicFramePr>
            <a:graphicFrameLocks noGrp="1"/>
          </p:cNvGraphicFramePr>
          <p:nvPr>
            <p:ph sz="quarter" idx="1"/>
          </p:nvPr>
        </p:nvGraphicFramePr>
        <p:xfrm>
          <a:off x="612773" y="1497681"/>
          <a:ext cx="8074026" cy="4156360"/>
        </p:xfrm>
        <a:graphic>
          <a:graphicData uri="http://schemas.openxmlformats.org/drawingml/2006/table">
            <a:tbl>
              <a:tblPr firstRow="1" bandRow="1">
                <a:tableStyleId>{08FB837D-C827-4EFA-A057-4D05807E0F7C}</a:tableStyleId>
              </a:tblPr>
              <a:tblGrid>
                <a:gridCol w="2691342"/>
                <a:gridCol w="2691342"/>
                <a:gridCol w="2691342"/>
              </a:tblGrid>
              <a:tr h="415636">
                <a:tc>
                  <a:txBody>
                    <a:bodyPr/>
                    <a:lstStyle/>
                    <a:p>
                      <a:endParaRPr lang="en-US" dirty="0"/>
                    </a:p>
                  </a:txBody>
                  <a:tcPr anchor="ctr"/>
                </a:tc>
                <a:tc>
                  <a:txBody>
                    <a:bodyPr/>
                    <a:lstStyle/>
                    <a:p>
                      <a:r>
                        <a:rPr lang="en-US" dirty="0" smtClean="0"/>
                        <a:t>Growth </a:t>
                      </a:r>
                      <a:endParaRPr lang="en-US" dirty="0"/>
                    </a:p>
                  </a:txBody>
                  <a:tcPr anchor="ctr"/>
                </a:tc>
                <a:tc>
                  <a:txBody>
                    <a:bodyPr/>
                    <a:lstStyle/>
                    <a:p>
                      <a:r>
                        <a:rPr lang="en-US" dirty="0" smtClean="0"/>
                        <a:t>Proficiency</a:t>
                      </a:r>
                      <a:endParaRPr lang="en-US" dirty="0"/>
                    </a:p>
                  </a:txBody>
                  <a:tcPr anchor="ctr"/>
                </a:tc>
              </a:tr>
              <a:tr h="415636">
                <a:tc>
                  <a:txBody>
                    <a:bodyPr/>
                    <a:lstStyle/>
                    <a:p>
                      <a:r>
                        <a:rPr lang="en-US" dirty="0" smtClean="0"/>
                        <a:t>High/Low</a:t>
                      </a:r>
                      <a:endParaRPr lang="en-US" dirty="0"/>
                    </a:p>
                  </a:txBody>
                  <a:tcPr anchor="ctr">
                    <a:noFill/>
                  </a:tcPr>
                </a:tc>
                <a:tc>
                  <a:txBody>
                    <a:bodyPr/>
                    <a:lstStyle/>
                    <a:p>
                      <a:r>
                        <a:rPr lang="en-US" dirty="0" smtClean="0"/>
                        <a:t>Expected</a:t>
                      </a:r>
                      <a:endParaRPr lang="en-US" dirty="0"/>
                    </a:p>
                  </a:txBody>
                  <a:tcPr anchor="ctr"/>
                </a:tc>
                <a:tc>
                  <a:txBody>
                    <a:bodyPr/>
                    <a:lstStyle/>
                    <a:p>
                      <a:r>
                        <a:rPr lang="en-US" dirty="0" smtClean="0"/>
                        <a:t>Expected</a:t>
                      </a:r>
                      <a:endParaRPr lang="en-US" dirty="0"/>
                    </a:p>
                  </a:txBody>
                  <a:tcPr anchor="ctr"/>
                </a:tc>
              </a:tr>
              <a:tr h="415636">
                <a:tc>
                  <a:txBody>
                    <a:bodyPr/>
                    <a:lstStyle/>
                    <a:p>
                      <a:r>
                        <a:rPr lang="en-US" dirty="0" smtClean="0"/>
                        <a:t>High/Expected</a:t>
                      </a:r>
                      <a:endParaRPr lang="en-US" dirty="0"/>
                    </a:p>
                  </a:txBody>
                  <a:tcPr anchor="ctr">
                    <a:solidFill>
                      <a:srgbClr val="FFFF00"/>
                    </a:solidFill>
                  </a:tcPr>
                </a:tc>
                <a:tc>
                  <a:txBody>
                    <a:bodyPr/>
                    <a:lstStyle/>
                    <a:p>
                      <a:r>
                        <a:rPr lang="en-US" dirty="0" smtClean="0"/>
                        <a:t>High</a:t>
                      </a:r>
                      <a:endParaRPr lang="en-US" dirty="0"/>
                    </a:p>
                  </a:txBody>
                  <a:tcPr anchor="ctr">
                    <a:solidFill>
                      <a:srgbClr val="FFFF00"/>
                    </a:solidFill>
                  </a:tcPr>
                </a:tc>
                <a:tc>
                  <a:txBody>
                    <a:bodyPr/>
                    <a:lstStyle/>
                    <a:p>
                      <a:r>
                        <a:rPr lang="en-US" dirty="0" smtClean="0"/>
                        <a:t>Expected</a:t>
                      </a:r>
                      <a:endParaRPr lang="en-US" dirty="0"/>
                    </a:p>
                  </a:txBody>
                  <a:tcPr anchor="ctr">
                    <a:solidFill>
                      <a:srgbClr val="FFFF00"/>
                    </a:solidFill>
                  </a:tcPr>
                </a:tc>
              </a:tr>
              <a:tr h="415636">
                <a:tc>
                  <a:txBody>
                    <a:bodyPr/>
                    <a:lstStyle/>
                    <a:p>
                      <a:r>
                        <a:rPr lang="en-US" dirty="0" smtClean="0"/>
                        <a:t>High/High</a:t>
                      </a:r>
                      <a:endParaRPr lang="en-US" dirty="0"/>
                    </a:p>
                  </a:txBody>
                  <a:tcPr anchor="ctr"/>
                </a:tc>
                <a:tc>
                  <a:txBody>
                    <a:bodyPr/>
                    <a:lstStyle/>
                    <a:p>
                      <a:r>
                        <a:rPr lang="en-US" dirty="0" smtClean="0"/>
                        <a:t>High</a:t>
                      </a:r>
                      <a:endParaRPr lang="en-US" dirty="0"/>
                    </a:p>
                  </a:txBody>
                  <a:tcPr anchor="ctr"/>
                </a:tc>
                <a:tc>
                  <a:txBody>
                    <a:bodyPr/>
                    <a:lstStyle/>
                    <a:p>
                      <a:r>
                        <a:rPr lang="en-US" dirty="0" smtClean="0"/>
                        <a:t>High</a:t>
                      </a:r>
                      <a:endParaRPr lang="en-US" dirty="0"/>
                    </a:p>
                  </a:txBody>
                  <a:tcPr anchor="ctr"/>
                </a:tc>
              </a:tr>
              <a:tr h="415636">
                <a:tc>
                  <a:txBody>
                    <a:bodyPr/>
                    <a:lstStyle/>
                    <a:p>
                      <a:r>
                        <a:rPr lang="en-US" dirty="0" smtClean="0"/>
                        <a:t>Expected/Low</a:t>
                      </a:r>
                      <a:endParaRPr lang="en-US" dirty="0"/>
                    </a:p>
                  </a:txBody>
                  <a:tcPr anchor="ctr">
                    <a:solidFill>
                      <a:srgbClr val="FFFF00"/>
                    </a:solidFill>
                  </a:tcPr>
                </a:tc>
                <a:tc>
                  <a:txBody>
                    <a:bodyPr/>
                    <a:lstStyle/>
                    <a:p>
                      <a:r>
                        <a:rPr lang="en-US" dirty="0" smtClean="0"/>
                        <a:t>Expected</a:t>
                      </a:r>
                      <a:endParaRPr lang="en-US" dirty="0"/>
                    </a:p>
                  </a:txBody>
                  <a:tcPr anchor="ctr">
                    <a:solidFill>
                      <a:srgbClr val="FFFF00"/>
                    </a:solidFill>
                  </a:tcPr>
                </a:tc>
                <a:tc>
                  <a:txBody>
                    <a:bodyPr/>
                    <a:lstStyle/>
                    <a:p>
                      <a:r>
                        <a:rPr lang="en-US" dirty="0" smtClean="0"/>
                        <a:t>Low</a:t>
                      </a:r>
                      <a:endParaRPr lang="en-US" dirty="0"/>
                    </a:p>
                  </a:txBody>
                  <a:tcPr anchor="ctr">
                    <a:solidFill>
                      <a:srgbClr val="FFFF00"/>
                    </a:solidFill>
                  </a:tcPr>
                </a:tc>
              </a:tr>
              <a:tr h="415636">
                <a:tc>
                  <a:txBody>
                    <a:bodyPr/>
                    <a:lstStyle/>
                    <a:p>
                      <a:r>
                        <a:rPr lang="en-US" dirty="0" smtClean="0"/>
                        <a:t>Expected/Expected</a:t>
                      </a:r>
                      <a:endParaRPr lang="en-US" dirty="0"/>
                    </a:p>
                  </a:txBody>
                  <a:tcPr anchor="ctr"/>
                </a:tc>
                <a:tc>
                  <a:txBody>
                    <a:bodyPr/>
                    <a:lstStyle/>
                    <a:p>
                      <a:r>
                        <a:rPr lang="en-US" dirty="0" smtClean="0"/>
                        <a:t>Expected</a:t>
                      </a:r>
                      <a:endParaRPr lang="en-US" dirty="0"/>
                    </a:p>
                  </a:txBody>
                  <a:tcPr anchor="ctr"/>
                </a:tc>
                <a:tc>
                  <a:txBody>
                    <a:bodyPr/>
                    <a:lstStyle/>
                    <a:p>
                      <a:r>
                        <a:rPr lang="en-US" dirty="0" smtClean="0"/>
                        <a:t>Expected</a:t>
                      </a:r>
                      <a:endParaRPr lang="en-US" dirty="0"/>
                    </a:p>
                  </a:txBody>
                  <a:tcPr anchor="ctr"/>
                </a:tc>
              </a:tr>
              <a:tr h="415636">
                <a:tc>
                  <a:txBody>
                    <a:bodyPr/>
                    <a:lstStyle/>
                    <a:p>
                      <a:r>
                        <a:rPr lang="en-US" dirty="0" smtClean="0"/>
                        <a:t>Expected/High</a:t>
                      </a:r>
                      <a:endParaRPr lang="en-US" dirty="0"/>
                    </a:p>
                  </a:txBody>
                  <a:tcPr anchor="ctr">
                    <a:solidFill>
                      <a:srgbClr val="FFFF00"/>
                    </a:solidFill>
                  </a:tcPr>
                </a:tc>
                <a:tc>
                  <a:txBody>
                    <a:bodyPr/>
                    <a:lstStyle/>
                    <a:p>
                      <a:r>
                        <a:rPr lang="en-US" dirty="0" smtClean="0"/>
                        <a:t>Expected</a:t>
                      </a:r>
                      <a:endParaRPr lang="en-US" dirty="0"/>
                    </a:p>
                  </a:txBody>
                  <a:tcPr anchor="ctr">
                    <a:solidFill>
                      <a:srgbClr val="FFFF00"/>
                    </a:solidFill>
                  </a:tcPr>
                </a:tc>
                <a:tc>
                  <a:txBody>
                    <a:bodyPr/>
                    <a:lstStyle/>
                    <a:p>
                      <a:r>
                        <a:rPr lang="en-US" dirty="0" smtClean="0"/>
                        <a:t>High</a:t>
                      </a:r>
                      <a:endParaRPr lang="en-US" dirty="0"/>
                    </a:p>
                  </a:txBody>
                  <a:tcPr anchor="ctr">
                    <a:solidFill>
                      <a:srgbClr val="FFFF00"/>
                    </a:solidFill>
                  </a:tcPr>
                </a:tc>
              </a:tr>
              <a:tr h="415636">
                <a:tc>
                  <a:txBody>
                    <a:bodyPr/>
                    <a:lstStyle/>
                    <a:p>
                      <a:r>
                        <a:rPr lang="en-US" dirty="0" smtClean="0"/>
                        <a:t>Low/Low</a:t>
                      </a:r>
                      <a:endParaRPr lang="en-US" dirty="0"/>
                    </a:p>
                  </a:txBody>
                  <a:tcPr anchor="ctr"/>
                </a:tc>
                <a:tc>
                  <a:txBody>
                    <a:bodyPr/>
                    <a:lstStyle/>
                    <a:p>
                      <a:r>
                        <a:rPr lang="en-US" dirty="0" smtClean="0"/>
                        <a:t>Low</a:t>
                      </a:r>
                      <a:endParaRPr lang="en-US" dirty="0"/>
                    </a:p>
                  </a:txBody>
                  <a:tcPr anchor="ctr"/>
                </a:tc>
                <a:tc>
                  <a:txBody>
                    <a:bodyPr/>
                    <a:lstStyle/>
                    <a:p>
                      <a:r>
                        <a:rPr lang="en-US" dirty="0" smtClean="0"/>
                        <a:t>Low</a:t>
                      </a:r>
                      <a:endParaRPr lang="en-US" dirty="0"/>
                    </a:p>
                  </a:txBody>
                  <a:tcPr anchor="ctr"/>
                </a:tc>
              </a:tr>
              <a:tr h="415636">
                <a:tc>
                  <a:txBody>
                    <a:bodyPr/>
                    <a:lstStyle/>
                    <a:p>
                      <a:r>
                        <a:rPr lang="en-US" dirty="0" smtClean="0"/>
                        <a:t>Low/Expected</a:t>
                      </a:r>
                      <a:endParaRPr lang="en-US" dirty="0"/>
                    </a:p>
                  </a:txBody>
                  <a:tcPr anchor="ctr">
                    <a:solidFill>
                      <a:srgbClr val="FFFF00"/>
                    </a:solidFill>
                  </a:tcPr>
                </a:tc>
                <a:tc>
                  <a:txBody>
                    <a:bodyPr/>
                    <a:lstStyle/>
                    <a:p>
                      <a:r>
                        <a:rPr lang="en-US" dirty="0" smtClean="0"/>
                        <a:t>Low</a:t>
                      </a:r>
                      <a:endParaRPr lang="en-US" dirty="0"/>
                    </a:p>
                  </a:txBody>
                  <a:tcPr anchor="ctr">
                    <a:solidFill>
                      <a:srgbClr val="FFFF00"/>
                    </a:solidFill>
                  </a:tcPr>
                </a:tc>
                <a:tc>
                  <a:txBody>
                    <a:bodyPr/>
                    <a:lstStyle/>
                    <a:p>
                      <a:r>
                        <a:rPr lang="en-US" dirty="0" smtClean="0"/>
                        <a:t>Expected</a:t>
                      </a:r>
                      <a:endParaRPr lang="en-US" dirty="0"/>
                    </a:p>
                  </a:txBody>
                  <a:tcPr anchor="ctr">
                    <a:solidFill>
                      <a:srgbClr val="FFFF00"/>
                    </a:solidFill>
                  </a:tcPr>
                </a:tc>
              </a:tr>
              <a:tr h="415636">
                <a:tc>
                  <a:txBody>
                    <a:bodyPr/>
                    <a:lstStyle/>
                    <a:p>
                      <a:r>
                        <a:rPr lang="en-US" dirty="0" smtClean="0"/>
                        <a:t>Low/High</a:t>
                      </a:r>
                      <a:endParaRPr lang="en-US" dirty="0"/>
                    </a:p>
                  </a:txBody>
                  <a:tcPr anchor="ctr">
                    <a:noFill/>
                  </a:tcPr>
                </a:tc>
                <a:tc>
                  <a:txBody>
                    <a:bodyPr/>
                    <a:lstStyle/>
                    <a:p>
                      <a:r>
                        <a:rPr lang="en-US" dirty="0" smtClean="0"/>
                        <a:t>Expected</a:t>
                      </a:r>
                      <a:endParaRPr lang="en-US" dirty="0"/>
                    </a:p>
                  </a:txBody>
                  <a:tcPr anchor="ctr"/>
                </a:tc>
                <a:tc>
                  <a:txBody>
                    <a:bodyPr/>
                    <a:lstStyle/>
                    <a:p>
                      <a:r>
                        <a:rPr lang="en-US" dirty="0" smtClean="0"/>
                        <a:t>Expected</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lnSpcReduction="10000"/>
          </a:bodyPr>
          <a:lstStyle/>
          <a:p>
            <a:pPr algn="ctr">
              <a:buNone/>
            </a:pPr>
            <a:r>
              <a:rPr lang="en-US" dirty="0" smtClean="0"/>
              <a:t>Review the studies that support student growth goals. Which ones resonate with you? Why? </a:t>
            </a:r>
          </a:p>
          <a:p>
            <a:pPr algn="ctr">
              <a:buNone/>
            </a:pPr>
            <a:endParaRPr lang="en-US" dirty="0" smtClean="0"/>
          </a:p>
          <a:p>
            <a:pPr algn="ctr">
              <a:buNone/>
            </a:pPr>
            <a:r>
              <a:rPr lang="en-US" dirty="0" smtClean="0"/>
              <a:t>Discuss these with your table mates.</a:t>
            </a:r>
          </a:p>
          <a:p>
            <a:pPr algn="ctr">
              <a:buNone/>
            </a:pPr>
            <a:endParaRPr lang="en-US" sz="2800" dirty="0"/>
          </a:p>
        </p:txBody>
      </p:sp>
      <p:sp>
        <p:nvSpPr>
          <p:cNvPr id="4" name="Title 3"/>
          <p:cNvSpPr>
            <a:spLocks noGrp="1"/>
          </p:cNvSpPr>
          <p:nvPr>
            <p:ph type="title"/>
          </p:nvPr>
        </p:nvSpPr>
        <p:spPr/>
        <p:txBody>
          <a:bodyPr>
            <a:normAutofit/>
          </a:bodyPr>
          <a:lstStyle/>
          <a:p>
            <a:r>
              <a:rPr lang="en-US" sz="2800" dirty="0" smtClean="0">
                <a:ea typeface="ＭＳ Ｐゴシック" pitchFamily="34" charset="-128"/>
              </a:rPr>
              <a:t>What does research say about student growth goals and  student achievement?</a:t>
            </a:r>
            <a:endParaRPr lang="en-US" sz="2800" dirty="0"/>
          </a:p>
        </p:txBody>
      </p:sp>
      <p:sp>
        <p:nvSpPr>
          <p:cNvPr id="6" name="TextBox 5"/>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Ratings on Standard 7</a:t>
            </a:r>
            <a:endParaRPr lang="en-US" dirty="0"/>
          </a:p>
        </p:txBody>
      </p:sp>
      <p:sp>
        <p:nvSpPr>
          <p:cNvPr id="64515" name="Content Placeholder 2"/>
          <p:cNvSpPr>
            <a:spLocks noGrp="1"/>
          </p:cNvSpPr>
          <p:nvPr>
            <p:ph idx="1"/>
          </p:nvPr>
        </p:nvSpPr>
        <p:spPr>
          <a:xfrm>
            <a:off x="450377" y="2340591"/>
            <a:ext cx="8366076" cy="3810000"/>
          </a:xfrm>
        </p:spPr>
        <p:txBody>
          <a:bodyPr>
            <a:normAutofit fontScale="92500" lnSpcReduction="20000"/>
          </a:bodyPr>
          <a:lstStyle/>
          <a:p>
            <a:pPr marL="2465388" indent="-2465388">
              <a:buFont typeface="Wingdings" pitchFamily="32" charset="2"/>
              <a:buNone/>
              <a:defRPr/>
            </a:pPr>
            <a:r>
              <a:rPr lang="en-US" sz="3200" dirty="0" smtClean="0"/>
              <a:t>Simulation 1 – Twelfth-Grade English Teacher (page 47)</a:t>
            </a:r>
          </a:p>
          <a:p>
            <a:pPr>
              <a:buFont typeface="Wingdings" pitchFamily="32" charset="2"/>
              <a:buNone/>
              <a:defRPr/>
            </a:pPr>
            <a:endParaRPr lang="en-US" sz="3200" dirty="0" smtClean="0"/>
          </a:p>
          <a:p>
            <a:pPr marL="0" indent="0">
              <a:buFont typeface="Wingdings" pitchFamily="32" charset="2"/>
              <a:buNone/>
              <a:defRPr/>
            </a:pPr>
            <a:r>
              <a:rPr lang="en-US" sz="3200" dirty="0" smtClean="0"/>
              <a:t>Simulation 2 – Seventh-Grade Social Studies 		       Teacher (page 48)</a:t>
            </a:r>
          </a:p>
          <a:p>
            <a:pPr>
              <a:buFont typeface="Wingdings" pitchFamily="32" charset="2"/>
              <a:buNone/>
              <a:defRPr/>
            </a:pPr>
            <a:endParaRPr lang="en-US" sz="3200" dirty="0" smtClean="0"/>
          </a:p>
          <a:p>
            <a:pPr marL="2514600" indent="-2514600">
              <a:buFont typeface="Wingdings" pitchFamily="32" charset="2"/>
              <a:buNone/>
              <a:defRPr/>
            </a:pPr>
            <a:r>
              <a:rPr lang="en-US" sz="3200" dirty="0" smtClean="0"/>
              <a:t>Simulation 3 – Elementary School Physical Education Teacher (page 49)</a:t>
            </a:r>
          </a:p>
          <a:p>
            <a:pPr>
              <a:buFont typeface="Wingdings" pitchFamily="32" charset="2"/>
              <a:buNone/>
              <a:defRPr/>
            </a:pPr>
            <a:r>
              <a:rPr lang="en-US" sz="3200" dirty="0" smtClean="0"/>
              <a:t> </a:t>
            </a:r>
          </a:p>
        </p:txBody>
      </p:sp>
      <p:sp>
        <p:nvSpPr>
          <p:cNvPr id="5" name="Rectangle 4"/>
          <p:cNvSpPr/>
          <p:nvPr/>
        </p:nvSpPr>
        <p:spPr>
          <a:xfrm>
            <a:off x="3124200" y="1447800"/>
            <a:ext cx="2800767" cy="646331"/>
          </a:xfrm>
          <a:prstGeom prst="rect">
            <a:avLst/>
          </a:prstGeom>
        </p:spPr>
        <p:txBody>
          <a:bodyPr wrap="none">
            <a:spAutoFit/>
          </a:bodyPr>
          <a:lstStyle/>
          <a:p>
            <a:r>
              <a:rPr lang="en-US" sz="3600" b="1" dirty="0" smtClean="0">
                <a:solidFill>
                  <a:schemeClr val="accent6">
                    <a:lumMod val="75000"/>
                  </a:schemeClr>
                </a:solidFill>
              </a:rPr>
              <a:t>Simulations</a:t>
            </a:r>
            <a:endParaRPr lang="en-US" sz="3600" b="1" dirty="0">
              <a:solidFill>
                <a:schemeClr val="accent6">
                  <a:lumMod val="75000"/>
                </a:schemeClr>
              </a:solidFill>
            </a:endParaRPr>
          </a:p>
        </p:txBody>
      </p:sp>
      <p:sp>
        <p:nvSpPr>
          <p:cNvPr id="7" name="TextBox 6"/>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47-49</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0839739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Decision Rules</a:t>
            </a:r>
            <a:endParaRPr lang="en-US" dirty="0"/>
          </a:p>
        </p:txBody>
      </p:sp>
      <p:sp>
        <p:nvSpPr>
          <p:cNvPr id="3" name="Content Placeholder 2"/>
          <p:cNvSpPr>
            <a:spLocks noGrp="1"/>
          </p:cNvSpPr>
          <p:nvPr>
            <p:ph sz="quarter" idx="1"/>
          </p:nvPr>
        </p:nvSpPr>
        <p:spPr>
          <a:xfrm>
            <a:off x="612648" y="2057400"/>
            <a:ext cx="8153400" cy="2667000"/>
          </a:xfrm>
          <a:solidFill>
            <a:schemeClr val="bg1">
              <a:lumMod val="85000"/>
            </a:schemeClr>
          </a:solidFill>
          <a:ln w="19050">
            <a:solidFill>
              <a:schemeClr val="tx1"/>
            </a:solidFill>
          </a:ln>
        </p:spPr>
        <p:txBody>
          <a:bodyPr anchor="ctr" anchorCtr="0">
            <a:noAutofit/>
          </a:bodyPr>
          <a:lstStyle/>
          <a:p>
            <a:pPr marL="457200" indent="-457200">
              <a:buFont typeface="+mj-lt"/>
              <a:buAutoNum type="arabicPeriod"/>
            </a:pPr>
            <a:r>
              <a:rPr lang="en-US" dirty="0" smtClean="0"/>
              <a:t>How are the proficiency and growth portions of the SGG synthesized for an overall rating on an SGG?</a:t>
            </a:r>
          </a:p>
          <a:p>
            <a:pPr marL="457200" indent="-457200">
              <a:buFont typeface="+mj-lt"/>
              <a:buAutoNum type="arabicPeriod"/>
            </a:pPr>
            <a:r>
              <a:rPr lang="en-US" dirty="0" smtClean="0"/>
              <a:t>How are multiple SGGs synthesized into one overall summative rating?</a:t>
            </a:r>
          </a:p>
          <a:p>
            <a:pPr marL="457200" indent="-457200">
              <a:buFont typeface="+mj-lt"/>
              <a:buAutoNum type="arabicPeriod"/>
            </a:pPr>
            <a:r>
              <a:rPr lang="en-US" dirty="0" smtClean="0"/>
              <a:t>If using other measures, how are these synthesized into an overall summative rating?</a:t>
            </a:r>
          </a:p>
        </p:txBody>
      </p:sp>
      <p:sp>
        <p:nvSpPr>
          <p:cNvPr id="5" name="TextBox 4"/>
          <p:cNvSpPr txBox="1"/>
          <p:nvPr/>
        </p:nvSpPr>
        <p:spPr>
          <a:xfrm>
            <a:off x="2362200" y="1295400"/>
            <a:ext cx="4800600" cy="400110"/>
          </a:xfrm>
          <a:prstGeom prst="rect">
            <a:avLst/>
          </a:prstGeom>
          <a:noFill/>
        </p:spPr>
        <p:txBody>
          <a:bodyPr wrap="square" rtlCol="0">
            <a:spAutoFit/>
          </a:bodyPr>
          <a:lstStyle/>
          <a:p>
            <a:pPr algn="ctr"/>
            <a:r>
              <a:rPr lang="en-US" sz="2000" b="1" dirty="0" smtClean="0"/>
              <a:t>Other Measures of Student Progress</a:t>
            </a:r>
            <a:endParaRPr lang="en-US" sz="2000" b="1" dirty="0"/>
          </a:p>
        </p:txBody>
      </p:sp>
      <p:sp>
        <p:nvSpPr>
          <p:cNvPr id="7" name="TextBox 6"/>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50</a:t>
            </a: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Measure for Student Progress</a:t>
            </a:r>
            <a:endParaRPr lang="en-US" dirty="0"/>
          </a:p>
        </p:txBody>
      </p:sp>
      <p:graphicFrame>
        <p:nvGraphicFramePr>
          <p:cNvPr id="4" name="Content Placeholder 3"/>
          <p:cNvGraphicFramePr>
            <a:graphicFrameLocks noGrp="1"/>
          </p:cNvGraphicFramePr>
          <p:nvPr>
            <p:ph sz="quarter" idx="1"/>
          </p:nvPr>
        </p:nvGraphicFramePr>
        <p:xfrm>
          <a:off x="152400" y="1600200"/>
          <a:ext cx="8839200" cy="2800350"/>
        </p:xfrm>
        <a:graphic>
          <a:graphicData uri="http://schemas.openxmlformats.org/drawingml/2006/table">
            <a:tbl>
              <a:tblPr firstRow="1" bandRow="1">
                <a:tableStyleId>{5940675A-B579-460E-94D1-54222C63F5DA}</a:tableStyleId>
              </a:tblPr>
              <a:tblGrid>
                <a:gridCol w="1318307"/>
                <a:gridCol w="2579320"/>
                <a:gridCol w="2600827"/>
                <a:gridCol w="2340746"/>
              </a:tblGrid>
              <a:tr h="914400">
                <a:tc>
                  <a:txBody>
                    <a:bodyPr/>
                    <a:lstStyle/>
                    <a:p>
                      <a:pPr marL="0" marR="0" algn="ctr">
                        <a:spcBef>
                          <a:spcPts val="0"/>
                        </a:spcBef>
                        <a:spcAft>
                          <a:spcPts val="0"/>
                        </a:spcAft>
                      </a:pPr>
                      <a:r>
                        <a:rPr lang="en-US" sz="1800" b="1" dirty="0">
                          <a:solidFill>
                            <a:schemeClr val="bg1"/>
                          </a:solidFill>
                        </a:rPr>
                        <a:t>Student </a:t>
                      </a:r>
                    </a:p>
                    <a:p>
                      <a:pPr marL="0" marR="0" algn="ctr">
                        <a:spcBef>
                          <a:spcPts val="0"/>
                        </a:spcBef>
                        <a:spcAft>
                          <a:spcPts val="0"/>
                        </a:spcAft>
                      </a:pPr>
                      <a:r>
                        <a:rPr lang="en-US" sz="1800" b="1" dirty="0">
                          <a:solidFill>
                            <a:schemeClr val="bg1"/>
                          </a:solidFill>
                        </a:rPr>
                        <a:t>Progress</a:t>
                      </a:r>
                      <a:endParaRPr lang="en-US" sz="1800" b="1" dirty="0">
                        <a:solidFill>
                          <a:schemeClr val="bg1"/>
                        </a:solidFill>
                        <a:latin typeface="+mn-lt"/>
                        <a:ea typeface="Calibri"/>
                        <a:cs typeface="Times New Roman"/>
                      </a:endParaRPr>
                    </a:p>
                  </a:txBody>
                  <a:tcPr marL="68580" marR="68580" marT="0" marB="0" anchor="ctr">
                    <a:solidFill>
                      <a:schemeClr val="accent6">
                        <a:lumMod val="75000"/>
                      </a:schemeClr>
                    </a:solidFill>
                  </a:tcPr>
                </a:tc>
                <a:tc>
                  <a:txBody>
                    <a:bodyPr/>
                    <a:lstStyle/>
                    <a:p>
                      <a:pPr marL="0" marR="0" algn="ctr">
                        <a:spcBef>
                          <a:spcPts val="0"/>
                        </a:spcBef>
                        <a:spcAft>
                          <a:spcPts val="0"/>
                        </a:spcAft>
                      </a:pPr>
                      <a:r>
                        <a:rPr lang="en-US" sz="1800" b="1" dirty="0">
                          <a:solidFill>
                            <a:schemeClr val="bg1"/>
                          </a:solidFill>
                        </a:rPr>
                        <a:t>High</a:t>
                      </a:r>
                      <a:endParaRPr lang="en-US" sz="1800" b="1" dirty="0">
                        <a:solidFill>
                          <a:schemeClr val="bg1"/>
                        </a:solidFill>
                        <a:latin typeface="+mn-lt"/>
                        <a:ea typeface="Calibri"/>
                        <a:cs typeface="Times New Roman"/>
                      </a:endParaRPr>
                    </a:p>
                  </a:txBody>
                  <a:tcPr marL="68580" marR="68580" marT="0" marB="0" anchor="ctr">
                    <a:solidFill>
                      <a:schemeClr val="accent6">
                        <a:lumMod val="75000"/>
                      </a:schemeClr>
                    </a:solidFill>
                  </a:tcPr>
                </a:tc>
                <a:tc>
                  <a:txBody>
                    <a:bodyPr/>
                    <a:lstStyle/>
                    <a:p>
                      <a:pPr marL="0" marR="0" algn="ctr">
                        <a:spcBef>
                          <a:spcPts val="0"/>
                        </a:spcBef>
                        <a:spcAft>
                          <a:spcPts val="0"/>
                        </a:spcAft>
                      </a:pPr>
                      <a:r>
                        <a:rPr lang="en-US" sz="1800" b="1" dirty="0">
                          <a:solidFill>
                            <a:schemeClr val="bg1"/>
                          </a:solidFill>
                        </a:rPr>
                        <a:t>Expected</a:t>
                      </a:r>
                      <a:endParaRPr lang="en-US" sz="1800" b="1" dirty="0">
                        <a:solidFill>
                          <a:schemeClr val="bg1"/>
                        </a:solidFill>
                        <a:latin typeface="+mn-lt"/>
                        <a:ea typeface="Calibri"/>
                        <a:cs typeface="Times New Roman"/>
                      </a:endParaRPr>
                    </a:p>
                  </a:txBody>
                  <a:tcPr marL="68580" marR="68580" marT="0" marB="0" anchor="ctr">
                    <a:solidFill>
                      <a:schemeClr val="accent6">
                        <a:lumMod val="75000"/>
                      </a:schemeClr>
                    </a:solidFill>
                  </a:tcPr>
                </a:tc>
                <a:tc>
                  <a:txBody>
                    <a:bodyPr/>
                    <a:lstStyle/>
                    <a:p>
                      <a:pPr marL="0" marR="0" algn="ctr">
                        <a:spcBef>
                          <a:spcPts val="0"/>
                        </a:spcBef>
                        <a:spcAft>
                          <a:spcPts val="0"/>
                        </a:spcAft>
                      </a:pPr>
                      <a:r>
                        <a:rPr lang="en-US" sz="1800" b="1" dirty="0">
                          <a:solidFill>
                            <a:schemeClr val="bg1"/>
                          </a:solidFill>
                        </a:rPr>
                        <a:t>Low</a:t>
                      </a:r>
                      <a:endParaRPr lang="en-US" sz="1800" b="1" dirty="0">
                        <a:solidFill>
                          <a:schemeClr val="bg1"/>
                        </a:solidFill>
                        <a:latin typeface="+mn-lt"/>
                        <a:ea typeface="Calibri"/>
                        <a:cs typeface="Times New Roman"/>
                      </a:endParaRPr>
                    </a:p>
                  </a:txBody>
                  <a:tcPr marL="68580" marR="68580" marT="0" marB="0" anchor="ctr">
                    <a:solidFill>
                      <a:schemeClr val="accent6">
                        <a:lumMod val="75000"/>
                      </a:schemeClr>
                    </a:solidFill>
                  </a:tcPr>
                </a:tc>
              </a:tr>
              <a:tr h="1885950">
                <a:tc>
                  <a:txBody>
                    <a:bodyPr/>
                    <a:lstStyle/>
                    <a:p>
                      <a:pPr marL="71755" marR="71755" algn="ctr">
                        <a:spcBef>
                          <a:spcPts val="0"/>
                        </a:spcBef>
                        <a:spcAft>
                          <a:spcPts val="0"/>
                        </a:spcAft>
                      </a:pPr>
                      <a:endParaRPr lang="en-US" sz="1800" dirty="0"/>
                    </a:p>
                    <a:p>
                      <a:pPr marL="71755" marR="71755" algn="ctr">
                        <a:spcBef>
                          <a:spcPts val="0"/>
                        </a:spcBef>
                        <a:spcAft>
                          <a:spcPts val="0"/>
                        </a:spcAft>
                      </a:pPr>
                      <a:r>
                        <a:rPr lang="en-US" sz="1800" dirty="0"/>
                        <a:t>Other Measures</a:t>
                      </a:r>
                      <a:endParaRPr lang="en-US" sz="1800" dirty="0">
                        <a:latin typeface="+mn-lt"/>
                        <a:ea typeface="Calibri"/>
                        <a:cs typeface="Times New Roman"/>
                      </a:endParaRPr>
                    </a:p>
                  </a:txBody>
                  <a:tcPr marL="68580" marR="68580" marT="0" marB="0" vert="vert270"/>
                </a:tc>
                <a:tc>
                  <a:txBody>
                    <a:bodyPr/>
                    <a:lstStyle/>
                    <a:p>
                      <a:pPr marL="0" marR="0" algn="l">
                        <a:spcBef>
                          <a:spcPts val="0"/>
                        </a:spcBef>
                        <a:spcAft>
                          <a:spcPts val="0"/>
                        </a:spcAft>
                      </a:pPr>
                      <a:r>
                        <a:rPr lang="en-US" sz="1800" dirty="0"/>
                        <a:t>Other indicators of student achievement</a:t>
                      </a:r>
                      <a:r>
                        <a:rPr lang="en-US" sz="1800" dirty="0" smtClean="0"/>
                        <a:t>/</a:t>
                      </a:r>
                    </a:p>
                    <a:p>
                      <a:pPr marL="0" marR="0" algn="l">
                        <a:spcBef>
                          <a:spcPts val="0"/>
                        </a:spcBef>
                        <a:spcAft>
                          <a:spcPts val="0"/>
                        </a:spcAft>
                      </a:pPr>
                      <a:r>
                        <a:rPr lang="en-US" sz="1800" dirty="0" smtClean="0"/>
                        <a:t>progress </a:t>
                      </a:r>
                      <a:r>
                        <a:rPr lang="en-US" sz="1800" dirty="0"/>
                        <a:t>indicate exemplary student performance.</a:t>
                      </a:r>
                      <a:endParaRPr lang="en-US" sz="1800" dirty="0">
                        <a:latin typeface="+mn-lt"/>
                        <a:ea typeface="Calibri"/>
                        <a:cs typeface="Times New Roman"/>
                      </a:endParaRPr>
                    </a:p>
                  </a:txBody>
                  <a:tcPr marL="68580" marR="68580" marT="0" marB="0"/>
                </a:tc>
                <a:tc>
                  <a:txBody>
                    <a:bodyPr/>
                    <a:lstStyle/>
                    <a:p>
                      <a:pPr marL="0" marR="0" algn="l">
                        <a:spcBef>
                          <a:spcPts val="0"/>
                        </a:spcBef>
                        <a:spcAft>
                          <a:spcPts val="0"/>
                        </a:spcAft>
                      </a:pPr>
                      <a:r>
                        <a:rPr lang="en-US" sz="1800" dirty="0"/>
                        <a:t>Other indicators of student achievement</a:t>
                      </a:r>
                      <a:r>
                        <a:rPr lang="en-US" sz="1800" dirty="0" smtClean="0"/>
                        <a:t>/</a:t>
                      </a:r>
                    </a:p>
                    <a:p>
                      <a:pPr marL="0" marR="0" algn="l">
                        <a:spcBef>
                          <a:spcPts val="0"/>
                        </a:spcBef>
                        <a:spcAft>
                          <a:spcPts val="0"/>
                        </a:spcAft>
                      </a:pPr>
                      <a:r>
                        <a:rPr lang="en-US" sz="1800" dirty="0" smtClean="0"/>
                        <a:t>progress </a:t>
                      </a:r>
                      <a:r>
                        <a:rPr lang="en-US" sz="1800" dirty="0"/>
                        <a:t>indicate on-target student performance.</a:t>
                      </a:r>
                      <a:endParaRPr lang="en-US" sz="1800" dirty="0">
                        <a:latin typeface="+mn-lt"/>
                        <a:ea typeface="Calibri"/>
                        <a:cs typeface="Times New Roman"/>
                      </a:endParaRPr>
                    </a:p>
                  </a:txBody>
                  <a:tcPr marL="68580" marR="68580" marT="0" marB="0"/>
                </a:tc>
                <a:tc>
                  <a:txBody>
                    <a:bodyPr/>
                    <a:lstStyle/>
                    <a:p>
                      <a:pPr marL="0" marR="0" algn="l">
                        <a:spcBef>
                          <a:spcPts val="0"/>
                        </a:spcBef>
                        <a:spcAft>
                          <a:spcPts val="0"/>
                        </a:spcAft>
                      </a:pPr>
                      <a:r>
                        <a:rPr lang="en-US" sz="1800" dirty="0"/>
                        <a:t>Other indicators of student achievement/ progress indicate inconsistent student performance.</a:t>
                      </a:r>
                      <a:endParaRPr lang="en-US" sz="1800" dirty="0">
                        <a:latin typeface="+mn-lt"/>
                        <a:ea typeface="Calibri"/>
                        <a:cs typeface="Times New Roman"/>
                      </a:endParaRPr>
                    </a:p>
                  </a:txBody>
                  <a:tcPr marL="68580" marR="68580" marT="0" marB="0"/>
                </a:tc>
              </a:tr>
            </a:tbl>
          </a:graphicData>
        </a:graphic>
      </p:graphicFrame>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50</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381000" y="0"/>
            <a:ext cx="8763000" cy="1066800"/>
          </a:xfrm>
        </p:spPr>
        <p:txBody>
          <a:bodyPr>
            <a:noAutofit/>
          </a:bodyPr>
          <a:lstStyle/>
          <a:p>
            <a:r>
              <a:rPr lang="en-US" sz="3200" dirty="0" smtClean="0"/>
              <a:t>Step 5: Determine Whether Students </a:t>
            </a:r>
            <a:br>
              <a:rPr lang="en-US" sz="3200" dirty="0" smtClean="0"/>
            </a:br>
            <a:r>
              <a:rPr lang="en-US" sz="3200" dirty="0" smtClean="0"/>
              <a:t>Achieved SGG</a:t>
            </a:r>
            <a:endParaRPr lang="en-US" sz="3200" dirty="0" smtClean="0">
              <a:ea typeface="ＭＳ Ｐゴシック" pitchFamily="34" charset="-128"/>
            </a:endParaRPr>
          </a:p>
        </p:txBody>
      </p:sp>
      <p:sp>
        <p:nvSpPr>
          <p:cNvPr id="16387" name="Content Placeholder 3"/>
          <p:cNvSpPr>
            <a:spLocks noGrp="1"/>
          </p:cNvSpPr>
          <p:nvPr>
            <p:ph idx="1"/>
          </p:nvPr>
        </p:nvSpPr>
        <p:spPr>
          <a:xfrm>
            <a:off x="609600" y="2895600"/>
            <a:ext cx="7620000" cy="2971800"/>
          </a:xfrm>
          <a:solidFill>
            <a:schemeClr val="bg1">
              <a:lumMod val="85000"/>
            </a:schemeClr>
          </a:solidFill>
          <a:ln w="19050">
            <a:solidFill>
              <a:schemeClr val="tx1"/>
            </a:solidFill>
          </a:ln>
        </p:spPr>
        <p:txBody>
          <a:bodyPr anchor="ctr" anchorCtr="0">
            <a:noAutofit/>
          </a:bodyPr>
          <a:lstStyle/>
          <a:p>
            <a:pPr marL="0" indent="0" algn="ctr">
              <a:buNone/>
            </a:pPr>
            <a:r>
              <a:rPr lang="en-US" b="1" dirty="0" smtClean="0">
                <a:ea typeface="ＭＳ Ｐゴシック" pitchFamily="34" charset="-128"/>
              </a:rPr>
              <a:t>To Do:</a:t>
            </a:r>
          </a:p>
          <a:p>
            <a:pPr marL="355600" indent="-304800">
              <a:spcBef>
                <a:spcPts val="0"/>
              </a:spcBef>
              <a:spcAft>
                <a:spcPts val="0"/>
              </a:spcAft>
            </a:pPr>
            <a:r>
              <a:rPr lang="en-US" dirty="0" smtClean="0">
                <a:ea typeface="ＭＳ Ｐゴシック" pitchFamily="34" charset="-128"/>
              </a:rPr>
              <a:t>With your table mates, brainstorm considerations/</a:t>
            </a:r>
          </a:p>
          <a:p>
            <a:pPr marL="355600" indent="-304800">
              <a:spcBef>
                <a:spcPts val="0"/>
              </a:spcBef>
              <a:spcAft>
                <a:spcPts val="600"/>
              </a:spcAft>
              <a:buNone/>
            </a:pPr>
            <a:r>
              <a:rPr lang="en-US" dirty="0" smtClean="0">
                <a:ea typeface="ＭＳ Ｐゴシック" pitchFamily="34" charset="-128"/>
              </a:rPr>
              <a:t>   concerns and discuss specific actions you can take to support teachers in Step 5. (What, When, Why, and How)</a:t>
            </a:r>
          </a:p>
          <a:p>
            <a:pPr marL="355600" indent="-304800">
              <a:spcAft>
                <a:spcPts val="600"/>
              </a:spcAft>
            </a:pPr>
            <a:r>
              <a:rPr lang="en-US" dirty="0" smtClean="0">
                <a:ea typeface="ＭＳ Ｐゴシック" pitchFamily="34" charset="-128"/>
              </a:rPr>
              <a:t>Consider both A and B.</a:t>
            </a:r>
          </a:p>
          <a:p>
            <a:pPr marL="355600" indent="-304800"/>
            <a:r>
              <a:rPr lang="en-US" dirty="0" smtClean="0">
                <a:ea typeface="ＭＳ Ｐゴシック" pitchFamily="34" charset="-128"/>
              </a:rPr>
              <a:t>Be prepared to share out.</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51-52</a:t>
            </a:r>
            <a:endParaRPr lang="en-US" sz="2000" dirty="0">
              <a:latin typeface="Arial" pitchFamily="34" charset="0"/>
              <a:cs typeface="Arial" pitchFamily="34" charset="0"/>
            </a:endParaRPr>
          </a:p>
        </p:txBody>
      </p:sp>
      <p:sp>
        <p:nvSpPr>
          <p:cNvPr id="5" name="TextBox 4"/>
          <p:cNvSpPr txBox="1"/>
          <p:nvPr/>
        </p:nvSpPr>
        <p:spPr>
          <a:xfrm>
            <a:off x="457200" y="1295400"/>
            <a:ext cx="8229600" cy="1477328"/>
          </a:xfrm>
          <a:prstGeom prst="rect">
            <a:avLst/>
          </a:prstGeom>
          <a:noFill/>
        </p:spPr>
        <p:txBody>
          <a:bodyPr wrap="square" rtlCol="0">
            <a:spAutoFit/>
          </a:bodyPr>
          <a:lstStyle/>
          <a:p>
            <a:pPr algn="ctr"/>
            <a:r>
              <a:rPr lang="en-US" sz="2000" dirty="0" smtClean="0"/>
              <a:t>Action Steps for Step 5.</a:t>
            </a:r>
          </a:p>
          <a:p>
            <a:pPr algn="ctr"/>
            <a:endParaRPr lang="en-US" sz="1200" dirty="0" smtClean="0"/>
          </a:p>
          <a:p>
            <a:pPr marL="355600" indent="-355600">
              <a:buAutoNum type="alphaUcPeriod"/>
            </a:pPr>
            <a:r>
              <a:rPr lang="en-US" sz="2000" dirty="0" smtClean="0"/>
              <a:t>Apply district decision rules to SGG.</a:t>
            </a:r>
          </a:p>
          <a:p>
            <a:pPr marL="279400" indent="-279400"/>
            <a:r>
              <a:rPr lang="en-US" sz="2000" dirty="0" smtClean="0"/>
              <a:t>B. Analyze success of SGG and next steps for the future.</a:t>
            </a:r>
          </a:p>
          <a:p>
            <a:endParaRPr lang="en-US" dirty="0"/>
          </a:p>
        </p:txBody>
      </p:sp>
    </p:spTree>
    <p:extLst>
      <p:ext uri="{BB962C8B-B14F-4D97-AF65-F5344CB8AC3E}">
        <p14:creationId xmlns:p14="http://schemas.microsoft.com/office/powerpoint/2010/main" val="19506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the End</a:t>
            </a:r>
            <a:br>
              <a:rPr lang="en-US" dirty="0" smtClean="0"/>
            </a:br>
            <a:r>
              <a:rPr lang="en-US" dirty="0" smtClean="0"/>
              <a:t>A New Beginning - First Steps</a:t>
            </a:r>
            <a:endParaRPr lang="en-US" dirty="0"/>
          </a:p>
        </p:txBody>
      </p:sp>
      <p:sp>
        <p:nvSpPr>
          <p:cNvPr id="3" name="Content Placeholder 2"/>
          <p:cNvSpPr>
            <a:spLocks noGrp="1"/>
          </p:cNvSpPr>
          <p:nvPr>
            <p:ph sz="quarter" idx="1"/>
          </p:nvPr>
        </p:nvSpPr>
        <p:spPr>
          <a:xfrm>
            <a:off x="762000" y="1600200"/>
            <a:ext cx="7543800" cy="3124200"/>
          </a:xfrm>
          <a:solidFill>
            <a:schemeClr val="bg1">
              <a:lumMod val="85000"/>
            </a:schemeClr>
          </a:solidFill>
          <a:ln w="19050">
            <a:solidFill>
              <a:schemeClr val="tx1"/>
            </a:solidFill>
          </a:ln>
        </p:spPr>
        <p:txBody>
          <a:bodyPr/>
          <a:lstStyle/>
          <a:p>
            <a:pPr marL="457200" indent="-457200">
              <a:buFont typeface="+mj-lt"/>
              <a:buAutoNum type="arabicPeriod"/>
            </a:pPr>
            <a:r>
              <a:rPr lang="en-US" dirty="0" smtClean="0"/>
              <a:t>Review your </a:t>
            </a:r>
            <a:r>
              <a:rPr lang="en-US" i="1" dirty="0" smtClean="0"/>
              <a:t>Action Steps </a:t>
            </a:r>
            <a:r>
              <a:rPr lang="en-US" dirty="0" smtClean="0"/>
              <a:t>and think about the </a:t>
            </a:r>
            <a:r>
              <a:rPr lang="en-US" i="1" dirty="0" smtClean="0"/>
              <a:t>Recommendations and Implementation Ideas</a:t>
            </a:r>
            <a:r>
              <a:rPr lang="en-US" dirty="0" smtClean="0"/>
              <a:t>.</a:t>
            </a:r>
          </a:p>
          <a:p>
            <a:pPr marL="457200" indent="-457200">
              <a:buFont typeface="+mj-lt"/>
              <a:buAutoNum type="arabicPeriod"/>
            </a:pPr>
            <a:r>
              <a:rPr lang="en-US" dirty="0" smtClean="0"/>
              <a:t>Create a list of follow-on actions to take back to your school.</a:t>
            </a:r>
          </a:p>
          <a:p>
            <a:pPr marL="747713" indent="-290513"/>
            <a:r>
              <a:rPr lang="en-US" dirty="0" smtClean="0"/>
              <a:t>What are first steps?</a:t>
            </a:r>
          </a:p>
          <a:p>
            <a:pPr marL="747713" indent="-290513"/>
            <a:r>
              <a:rPr lang="en-US" dirty="0" smtClean="0"/>
              <a:t>How about timelines?</a:t>
            </a:r>
          </a:p>
          <a:p>
            <a:pPr marL="747713" indent="-290513"/>
            <a:r>
              <a:rPr lang="en-US" dirty="0" smtClean="0"/>
              <a:t>How about responsibilities? </a:t>
            </a:r>
            <a:endParaRPr lang="en-US" dirty="0"/>
          </a:p>
        </p:txBody>
      </p:sp>
      <p:sp>
        <p:nvSpPr>
          <p:cNvPr id="4" name="TextBox 3"/>
          <p:cNvSpPr txBox="1"/>
          <p:nvPr/>
        </p:nvSpPr>
        <p:spPr>
          <a:xfrm>
            <a:off x="381000" y="5105400"/>
            <a:ext cx="8153400" cy="1477328"/>
          </a:xfrm>
          <a:prstGeom prst="rect">
            <a:avLst/>
          </a:prstGeom>
          <a:noFill/>
        </p:spPr>
        <p:txBody>
          <a:bodyPr wrap="square" rtlCol="0">
            <a:spAutoFit/>
          </a:bodyPr>
          <a:lstStyle/>
          <a:p>
            <a:pPr fontAlgn="base"/>
            <a:r>
              <a:rPr lang="en-US" dirty="0" smtClean="0"/>
              <a:t>“He who would learn to fly one day must first learn to stand and walk and run and climb and dance; one cannot fly into flying.”</a:t>
            </a:r>
          </a:p>
          <a:p>
            <a:pPr fontAlgn="base"/>
            <a:endParaRPr lang="en-US" dirty="0" smtClean="0"/>
          </a:p>
          <a:p>
            <a:pPr algn="r" fontAlgn="base"/>
            <a:r>
              <a:rPr lang="en-US" dirty="0" smtClean="0"/>
              <a:t>- Friedrich Nietzsche</a:t>
            </a:r>
          </a:p>
          <a:p>
            <a:endParaRPr lang="en-US" dirty="0"/>
          </a:p>
        </p:txBody>
      </p:sp>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53</a:t>
            </a: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Autofit/>
          </a:bodyPr>
          <a:lstStyle/>
          <a:p>
            <a:pPr marL="514350" indent="-514350">
              <a:buNone/>
            </a:pPr>
            <a:endParaRPr lang="en-US" b="1" dirty="0">
              <a:solidFill>
                <a:srgbClr val="002060"/>
              </a:solidFill>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normAutofit/>
          </a:bodyPr>
          <a:lstStyle/>
          <a:p>
            <a:r>
              <a:rPr lang="en-US" dirty="0" smtClean="0"/>
              <a:t>Questions?</a:t>
            </a:r>
            <a:endParaRPr lang="en-US"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endParaRPr lang="en-US" sz="2800" dirty="0"/>
          </a:p>
        </p:txBody>
      </p:sp>
      <p:sp>
        <p:nvSpPr>
          <p:cNvPr id="4" name="Title 3"/>
          <p:cNvSpPr>
            <a:spLocks noGrp="1"/>
          </p:cNvSpPr>
          <p:nvPr>
            <p:ph type="title"/>
          </p:nvPr>
        </p:nvSpPr>
        <p:spPr/>
        <p:txBody>
          <a:bodyPr>
            <a:normAutofit/>
          </a:bodyPr>
          <a:lstStyle/>
          <a:p>
            <a:r>
              <a:rPr lang="en-US" sz="3200" dirty="0" smtClean="0">
                <a:ea typeface="ＭＳ Ｐゴシック" pitchFamily="34" charset="-128"/>
              </a:rPr>
              <a:t>The Student Growth Goal Process </a:t>
            </a:r>
            <a:endParaRPr lang="en-US" sz="3200" dirty="0"/>
          </a:p>
        </p:txBody>
      </p:sp>
      <p:sp>
        <p:nvSpPr>
          <p:cNvPr id="6" name="TextBox 5"/>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a:t>
            </a:r>
            <a:endParaRPr lang="en-US" sz="2000" dirty="0">
              <a:latin typeface="Arial" pitchFamily="34" charset="0"/>
              <a:cs typeface="Arial" pitchFamily="34" charset="0"/>
            </a:endParaRPr>
          </a:p>
        </p:txBody>
      </p:sp>
      <p:sp>
        <p:nvSpPr>
          <p:cNvPr id="7" name="TextBox 6"/>
          <p:cNvSpPr txBox="1"/>
          <p:nvPr/>
        </p:nvSpPr>
        <p:spPr>
          <a:xfrm>
            <a:off x="0" y="6488668"/>
            <a:ext cx="3057247" cy="369332"/>
          </a:xfrm>
          <a:prstGeom prst="rect">
            <a:avLst/>
          </a:prstGeom>
          <a:noFill/>
        </p:spPr>
        <p:txBody>
          <a:bodyPr wrap="none" rtlCol="0">
            <a:spAutoFit/>
          </a:bodyPr>
          <a:lstStyle/>
          <a:p>
            <a:r>
              <a:rPr lang="en-US" dirty="0" smtClean="0"/>
              <a:t>SGG 101 Guide - pages 4-9</a:t>
            </a:r>
            <a:endParaRPr lang="en-US"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057400"/>
            <a:ext cx="8153400" cy="3028950"/>
          </a:xfrm>
        </p:spPr>
        <p:txBody>
          <a:bodyPr>
            <a:noAutofit/>
          </a:bodyPr>
          <a:lstStyle/>
          <a:p>
            <a:pPr>
              <a:buFont typeface="Wingdings" pitchFamily="2" charset="2"/>
              <a:buChar char="§"/>
            </a:pPr>
            <a:r>
              <a:rPr lang="en-US" sz="2800" dirty="0" smtClean="0"/>
              <a:t>What is the need?</a:t>
            </a:r>
          </a:p>
          <a:p>
            <a:pPr>
              <a:buFont typeface="Wingdings" pitchFamily="2" charset="2"/>
              <a:buChar char="§"/>
            </a:pPr>
            <a:r>
              <a:rPr lang="en-US" sz="2800" dirty="0" smtClean="0"/>
              <a:t>What is the goal?</a:t>
            </a:r>
          </a:p>
          <a:p>
            <a:pPr>
              <a:buFont typeface="Wingdings" pitchFamily="2" charset="2"/>
              <a:buChar char="§"/>
            </a:pPr>
            <a:r>
              <a:rPr lang="en-US" sz="2800" dirty="0" smtClean="0"/>
              <a:t>What are we going to do to get to the goal?</a:t>
            </a:r>
          </a:p>
          <a:p>
            <a:pPr>
              <a:buFont typeface="Wingdings" pitchFamily="2" charset="2"/>
              <a:buChar char="§"/>
            </a:pPr>
            <a:r>
              <a:rPr lang="en-US" sz="2800" dirty="0" smtClean="0"/>
              <a:t>How are we going to know if we are making progress toward the goal?</a:t>
            </a:r>
          </a:p>
          <a:p>
            <a:pPr>
              <a:buFont typeface="Wingdings" pitchFamily="2" charset="2"/>
              <a:buChar char="§"/>
            </a:pPr>
            <a:r>
              <a:rPr lang="en-US" sz="2800" dirty="0" smtClean="0"/>
              <a:t>How will we know if we met the goal?</a:t>
            </a:r>
            <a:endParaRPr lang="en-US" sz="2800" dirty="0"/>
          </a:p>
        </p:txBody>
      </p:sp>
      <p:sp>
        <p:nvSpPr>
          <p:cNvPr id="2" name="Title 1"/>
          <p:cNvSpPr>
            <a:spLocks noGrp="1"/>
          </p:cNvSpPr>
          <p:nvPr>
            <p:ph type="title"/>
          </p:nvPr>
        </p:nvSpPr>
        <p:spPr>
          <a:xfrm>
            <a:off x="381000" y="0"/>
            <a:ext cx="8763000" cy="1047750"/>
          </a:xfrm>
        </p:spPr>
        <p:txBody>
          <a:bodyPr anchor="b"/>
          <a:lstStyle/>
          <a:p>
            <a:r>
              <a:rPr lang="en-US" dirty="0" smtClean="0"/>
              <a:t>Is your cholesterol at </a:t>
            </a:r>
            <a:r>
              <a:rPr lang="en-US" dirty="0" smtClean="0">
                <a:solidFill>
                  <a:srgbClr val="FF0000"/>
                </a:solidFill>
              </a:rPr>
              <a:t>goal</a:t>
            </a:r>
            <a:r>
              <a:rPr lang="en-US" dirty="0" smtClean="0"/>
              <a:t>?</a:t>
            </a:r>
            <a:endParaRPr lang="en-US" dirty="0"/>
          </a:p>
        </p:txBody>
      </p:sp>
      <p:pic>
        <p:nvPicPr>
          <p:cNvPr id="1026" name="Picture 2" descr="C:\Users\Nancy\AppData\Local\Microsoft\Windows\Temporary Internet Files\Content.IE5\3KI5E2NT\MC9003474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990600"/>
            <a:ext cx="1302742"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71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0"/>
            <a:ext cx="8762999" cy="1143000"/>
          </a:xfrm>
        </p:spPr>
        <p:txBody>
          <a:bodyPr anchor="b">
            <a:normAutofit/>
          </a:bodyPr>
          <a:lstStyle/>
          <a:p>
            <a:pPr eaLnBrk="1" hangingPunct="1">
              <a:defRPr/>
            </a:pPr>
            <a:r>
              <a:rPr lang="en-US" dirty="0" smtClean="0">
                <a:ea typeface="ＭＳ Ｐゴシック" pitchFamily="34" charset="-128"/>
              </a:rPr>
              <a:t>Student Growth Goal Process</a:t>
            </a:r>
          </a:p>
        </p:txBody>
      </p:sp>
      <p:sp>
        <p:nvSpPr>
          <p:cNvPr id="6147"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dirty="0">
              <a:solidFill>
                <a:prstClr val="black"/>
              </a:solidFill>
              <a:latin typeface="Verdana" pitchFamily="34" charset="0"/>
            </a:endParaRPr>
          </a:p>
        </p:txBody>
      </p:sp>
      <p:sp>
        <p:nvSpPr>
          <p:cNvPr id="20" name="AutoShape 2"/>
          <p:cNvSpPr>
            <a:spLocks noChangeArrowheads="1"/>
          </p:cNvSpPr>
          <p:nvPr/>
        </p:nvSpPr>
        <p:spPr bwMode="auto">
          <a:xfrm>
            <a:off x="341313" y="2744788"/>
            <a:ext cx="1482725" cy="2057400"/>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solidFill>
                  <a:prstClr val="black"/>
                </a:solidFill>
                <a:cs typeface="Arial" pitchFamily="34" charset="0"/>
              </a:rPr>
              <a:t>Step 1:</a:t>
            </a:r>
          </a:p>
          <a:p>
            <a:pPr algn="ctr">
              <a:spcAft>
                <a:spcPts val="1000"/>
              </a:spcAft>
              <a:defRPr/>
            </a:pPr>
            <a:r>
              <a:rPr lang="en-US" sz="1600" dirty="0">
                <a:solidFill>
                  <a:prstClr val="black"/>
                </a:solidFill>
                <a:cs typeface="Arial" pitchFamily="34" charset="0"/>
              </a:rPr>
              <a:t>Determine </a:t>
            </a:r>
            <a:r>
              <a:rPr lang="en-US" sz="1600" dirty="0" smtClean="0">
                <a:solidFill>
                  <a:prstClr val="black"/>
                </a:solidFill>
                <a:cs typeface="Arial" pitchFamily="34" charset="0"/>
              </a:rPr>
              <a:t>needs.</a:t>
            </a:r>
            <a:endParaRPr lang="en-US" sz="1600" dirty="0">
              <a:solidFill>
                <a:prstClr val="black"/>
              </a:solidFill>
              <a:cs typeface="Arial" pitchFamily="34" charset="0"/>
            </a:endParaRPr>
          </a:p>
        </p:txBody>
      </p:sp>
      <p:sp>
        <p:nvSpPr>
          <p:cNvPr id="29" name="AutoShape 3"/>
          <p:cNvSpPr>
            <a:spLocks noChangeArrowheads="1"/>
          </p:cNvSpPr>
          <p:nvPr/>
        </p:nvSpPr>
        <p:spPr bwMode="auto">
          <a:xfrm>
            <a:off x="2116138" y="2743200"/>
            <a:ext cx="1501775" cy="2024063"/>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solidFill>
                  <a:prstClr val="black"/>
                </a:solidFill>
                <a:cs typeface="Arial" pitchFamily="34" charset="0"/>
              </a:rPr>
              <a:t>Step 2</a:t>
            </a:r>
            <a:r>
              <a:rPr lang="en-US" sz="1600" dirty="0">
                <a:solidFill>
                  <a:prstClr val="black"/>
                </a:solidFill>
                <a:cs typeface="Arial" pitchFamily="34" charset="0"/>
              </a:rPr>
              <a:t>:</a:t>
            </a:r>
          </a:p>
          <a:p>
            <a:pPr algn="ctr">
              <a:spcAft>
                <a:spcPts val="1000"/>
              </a:spcAft>
              <a:defRPr/>
            </a:pPr>
            <a:r>
              <a:rPr lang="en-US" sz="1600" dirty="0">
                <a:solidFill>
                  <a:prstClr val="black"/>
                </a:solidFill>
                <a:cs typeface="Arial" pitchFamily="34" charset="0"/>
              </a:rPr>
              <a:t>Create specific </a:t>
            </a:r>
            <a:r>
              <a:rPr lang="en-US" sz="1600" dirty="0" smtClean="0">
                <a:solidFill>
                  <a:prstClr val="black"/>
                </a:solidFill>
                <a:cs typeface="Arial" pitchFamily="34" charset="0"/>
              </a:rPr>
              <a:t>SGG based on pre-assessment.</a:t>
            </a:r>
            <a:endParaRPr lang="en-US" sz="1600" dirty="0">
              <a:solidFill>
                <a:prstClr val="black"/>
              </a:solidFill>
              <a:cs typeface="Arial" pitchFamily="34" charset="0"/>
            </a:endParaRPr>
          </a:p>
          <a:p>
            <a:pPr algn="ctr">
              <a:spcAft>
                <a:spcPts val="1000"/>
              </a:spcAft>
              <a:defRPr/>
            </a:pPr>
            <a:r>
              <a:rPr lang="en-US" sz="1600" dirty="0">
                <a:solidFill>
                  <a:prstClr val="black"/>
                </a:solidFill>
                <a:cs typeface="Arial" pitchFamily="34" charset="0"/>
              </a:rPr>
              <a:t/>
            </a:r>
            <a:br>
              <a:rPr lang="en-US" sz="1600" dirty="0">
                <a:solidFill>
                  <a:prstClr val="black"/>
                </a:solidFill>
                <a:cs typeface="Arial" pitchFamily="34" charset="0"/>
              </a:rPr>
            </a:br>
            <a:r>
              <a:rPr lang="en-US" sz="1600" dirty="0">
                <a:solidFill>
                  <a:prstClr val="black"/>
                </a:solidFill>
                <a:cs typeface="Arial" pitchFamily="34" charset="0"/>
              </a:rPr>
              <a:t/>
            </a:r>
            <a:br>
              <a:rPr lang="en-US" sz="1600" dirty="0">
                <a:solidFill>
                  <a:prstClr val="black"/>
                </a:solidFill>
                <a:cs typeface="Arial" pitchFamily="34" charset="0"/>
              </a:rPr>
            </a:br>
            <a:endParaRPr lang="en-US" sz="1600" dirty="0">
              <a:solidFill>
                <a:prstClr val="black"/>
              </a:solidFill>
              <a:cs typeface="Arial" pitchFamily="34" charset="0"/>
            </a:endParaRPr>
          </a:p>
        </p:txBody>
      </p:sp>
      <p:cxnSp>
        <p:nvCxnSpPr>
          <p:cNvPr id="14348" name="AutoShape 4"/>
          <p:cNvCxnSpPr>
            <a:cxnSpLocks noChangeShapeType="1"/>
          </p:cNvCxnSpPr>
          <p:nvPr/>
        </p:nvCxnSpPr>
        <p:spPr bwMode="auto">
          <a:xfrm>
            <a:off x="1824038" y="3929063"/>
            <a:ext cx="292100" cy="0"/>
          </a:xfrm>
          <a:prstGeom prst="straightConnector1">
            <a:avLst/>
          </a:prstGeom>
          <a:noFill/>
          <a:ln w="9525">
            <a:solidFill>
              <a:srgbClr val="000000"/>
            </a:solidFill>
            <a:round/>
            <a:headEnd/>
            <a:tailEnd type="triangle" w="med" len="med"/>
          </a:ln>
        </p:spPr>
      </p:cxnSp>
      <p:cxnSp>
        <p:nvCxnSpPr>
          <p:cNvPr id="14349" name="AutoShape 5"/>
          <p:cNvCxnSpPr>
            <a:cxnSpLocks noChangeShapeType="1"/>
          </p:cNvCxnSpPr>
          <p:nvPr/>
        </p:nvCxnSpPr>
        <p:spPr bwMode="auto">
          <a:xfrm>
            <a:off x="3617913" y="3929063"/>
            <a:ext cx="314325" cy="0"/>
          </a:xfrm>
          <a:prstGeom prst="straightConnector1">
            <a:avLst/>
          </a:prstGeom>
          <a:noFill/>
          <a:ln w="9525">
            <a:solidFill>
              <a:srgbClr val="000000"/>
            </a:solidFill>
            <a:round/>
            <a:headEnd/>
            <a:tailEnd type="triangle" w="med" len="med"/>
          </a:ln>
        </p:spPr>
      </p:cxnSp>
      <p:sp>
        <p:nvSpPr>
          <p:cNvPr id="33" name="AutoShape 15"/>
          <p:cNvSpPr>
            <a:spLocks noChangeArrowheads="1"/>
          </p:cNvSpPr>
          <p:nvPr/>
        </p:nvSpPr>
        <p:spPr bwMode="auto">
          <a:xfrm>
            <a:off x="7569200" y="2776538"/>
            <a:ext cx="1422400" cy="1947862"/>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solidFill>
                  <a:prstClr val="black"/>
                </a:solidFill>
                <a:cs typeface="Arial" pitchFamily="34" charset="0"/>
              </a:rPr>
              <a:t>Step 5:</a:t>
            </a:r>
          </a:p>
          <a:p>
            <a:pPr algn="ctr">
              <a:spcAft>
                <a:spcPts val="1000"/>
              </a:spcAft>
              <a:defRPr/>
            </a:pPr>
            <a:r>
              <a:rPr lang="en-US" sz="1600" dirty="0">
                <a:solidFill>
                  <a:prstClr val="black"/>
                </a:solidFill>
                <a:cs typeface="Arial" pitchFamily="34" charset="0"/>
              </a:rPr>
              <a:t>Determine whether </a:t>
            </a:r>
            <a:r>
              <a:rPr lang="en-US" sz="1600" dirty="0" smtClean="0">
                <a:solidFill>
                  <a:prstClr val="black"/>
                </a:solidFill>
                <a:cs typeface="Arial" pitchFamily="34" charset="0"/>
              </a:rPr>
              <a:t>the students attained the goal.</a:t>
            </a:r>
            <a:endParaRPr lang="en-US" sz="2800" dirty="0">
              <a:solidFill>
                <a:prstClr val="black"/>
              </a:solidFill>
              <a:cs typeface="Arial" pitchFamily="34" charset="0"/>
            </a:endParaRPr>
          </a:p>
        </p:txBody>
      </p:sp>
      <p:cxnSp>
        <p:nvCxnSpPr>
          <p:cNvPr id="14351" name="AutoShape 16"/>
          <p:cNvCxnSpPr>
            <a:cxnSpLocks noChangeShapeType="1"/>
          </p:cNvCxnSpPr>
          <p:nvPr/>
        </p:nvCxnSpPr>
        <p:spPr bwMode="auto">
          <a:xfrm>
            <a:off x="7243763" y="3937000"/>
            <a:ext cx="314325" cy="0"/>
          </a:xfrm>
          <a:prstGeom prst="straightConnector1">
            <a:avLst/>
          </a:prstGeom>
          <a:noFill/>
          <a:ln w="9525">
            <a:solidFill>
              <a:srgbClr val="000000"/>
            </a:solidFill>
            <a:round/>
            <a:headEnd/>
            <a:tailEnd type="triangle" w="med" len="med"/>
          </a:ln>
        </p:spPr>
      </p:cxnSp>
      <p:sp>
        <p:nvSpPr>
          <p:cNvPr id="35" name="Curved Down Arrow 28"/>
          <p:cNvSpPr>
            <a:spLocks noChangeArrowheads="1"/>
          </p:cNvSpPr>
          <p:nvPr/>
        </p:nvSpPr>
        <p:spPr bwMode="auto">
          <a:xfrm flipH="1" flipV="1">
            <a:off x="4975225" y="4937125"/>
            <a:ext cx="1308100" cy="685800"/>
          </a:xfrm>
          <a:prstGeom prst="curvedDownArrow">
            <a:avLst>
              <a:gd name="adj1" fmla="val 25011"/>
              <a:gd name="adj2" fmla="val 50014"/>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solidFill>
                <a:prstClr val="black"/>
              </a:solidFill>
              <a:latin typeface="Verdana" pitchFamily="34" charset="0"/>
            </a:endParaRPr>
          </a:p>
        </p:txBody>
      </p:sp>
      <p:sp>
        <p:nvSpPr>
          <p:cNvPr id="36" name="Curved Down Arrow 29"/>
          <p:cNvSpPr>
            <a:spLocks noChangeArrowheads="1"/>
          </p:cNvSpPr>
          <p:nvPr/>
        </p:nvSpPr>
        <p:spPr bwMode="auto">
          <a:xfrm>
            <a:off x="5056188" y="2009775"/>
            <a:ext cx="1376362" cy="695325"/>
          </a:xfrm>
          <a:prstGeom prst="curvedDownArrow">
            <a:avLst>
              <a:gd name="adj1" fmla="val 24971"/>
              <a:gd name="adj2" fmla="val 49960"/>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solidFill>
                <a:prstClr val="black"/>
              </a:solidFill>
              <a:latin typeface="Verdana" pitchFamily="34" charset="0"/>
            </a:endParaRPr>
          </a:p>
        </p:txBody>
      </p:sp>
      <p:sp>
        <p:nvSpPr>
          <p:cNvPr id="16" name="AutoShape 3"/>
          <p:cNvSpPr>
            <a:spLocks noChangeArrowheads="1"/>
          </p:cNvSpPr>
          <p:nvPr/>
        </p:nvSpPr>
        <p:spPr bwMode="auto">
          <a:xfrm>
            <a:off x="3902075" y="2778125"/>
            <a:ext cx="1524000" cy="2057400"/>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solidFill>
                  <a:prstClr val="black"/>
                </a:solidFill>
                <a:ea typeface="SimSun" pitchFamily="2" charset="-122"/>
                <a:cs typeface="Arial" pitchFamily="34" charset="0"/>
              </a:rPr>
              <a:t>Step 3</a:t>
            </a:r>
            <a:r>
              <a:rPr lang="en-US" sz="1600" dirty="0">
                <a:solidFill>
                  <a:prstClr val="black"/>
                </a:solidFill>
                <a:ea typeface="SimSun" pitchFamily="2" charset="-122"/>
                <a:cs typeface="Arial" pitchFamily="34" charset="0"/>
              </a:rPr>
              <a:t>:</a:t>
            </a:r>
          </a:p>
          <a:p>
            <a:pPr algn="ctr">
              <a:lnSpc>
                <a:spcPct val="90000"/>
              </a:lnSpc>
              <a:defRPr/>
            </a:pPr>
            <a:endParaRPr lang="en-US" sz="1600" dirty="0">
              <a:solidFill>
                <a:prstClr val="black"/>
              </a:solidFill>
              <a:ea typeface="SimSun" pitchFamily="2" charset="-122"/>
              <a:cs typeface="Arial" pitchFamily="34" charset="0"/>
            </a:endParaRPr>
          </a:p>
          <a:p>
            <a:pPr algn="ctr">
              <a:lnSpc>
                <a:spcPct val="90000"/>
              </a:lnSpc>
              <a:defRPr/>
            </a:pPr>
            <a:r>
              <a:rPr lang="en-US" sz="1600" dirty="0">
                <a:solidFill>
                  <a:prstClr val="black"/>
                </a:solidFill>
                <a:ea typeface="SimSun" pitchFamily="2" charset="-122"/>
                <a:cs typeface="Arial" pitchFamily="34" charset="0"/>
              </a:rPr>
              <a:t>  Create and implement teaching and learning </a:t>
            </a:r>
            <a:r>
              <a:rPr lang="en-US" sz="1600" dirty="0" smtClean="0">
                <a:solidFill>
                  <a:prstClr val="black"/>
                </a:solidFill>
                <a:ea typeface="SimSun" pitchFamily="2" charset="-122"/>
                <a:cs typeface="Arial" pitchFamily="34" charset="0"/>
              </a:rPr>
              <a:t>strategies. </a:t>
            </a:r>
            <a:endParaRPr lang="en-US" sz="4000" dirty="0">
              <a:solidFill>
                <a:prstClr val="black"/>
              </a:solidFill>
              <a:ea typeface="SimSun" pitchFamily="2" charset="-122"/>
              <a:cs typeface="Arial" pitchFamily="34" charset="0"/>
            </a:endParaRPr>
          </a:p>
          <a:p>
            <a:pPr algn="ctr">
              <a:spcAft>
                <a:spcPts val="1000"/>
              </a:spcAft>
              <a:defRPr/>
            </a:pPr>
            <a:r>
              <a:rPr lang="en-US" sz="1600" dirty="0">
                <a:solidFill>
                  <a:prstClr val="black"/>
                </a:solidFill>
                <a:cs typeface="Arial" pitchFamily="34" charset="0"/>
              </a:rPr>
              <a:t/>
            </a:r>
            <a:br>
              <a:rPr lang="en-US" sz="1600" dirty="0">
                <a:solidFill>
                  <a:prstClr val="black"/>
                </a:solidFill>
                <a:cs typeface="Arial" pitchFamily="34" charset="0"/>
              </a:rPr>
            </a:br>
            <a:r>
              <a:rPr lang="en-US" sz="1600" dirty="0">
                <a:solidFill>
                  <a:prstClr val="black"/>
                </a:solidFill>
                <a:cs typeface="Arial" pitchFamily="34" charset="0"/>
              </a:rPr>
              <a:t/>
            </a:r>
            <a:br>
              <a:rPr lang="en-US" sz="1600" dirty="0">
                <a:solidFill>
                  <a:prstClr val="black"/>
                </a:solidFill>
                <a:cs typeface="Arial" pitchFamily="34" charset="0"/>
              </a:rPr>
            </a:br>
            <a:endParaRPr lang="en-US" sz="1600" dirty="0">
              <a:solidFill>
                <a:prstClr val="black"/>
              </a:solidFill>
              <a:cs typeface="Arial" pitchFamily="34" charset="0"/>
            </a:endParaRPr>
          </a:p>
        </p:txBody>
      </p:sp>
      <p:sp>
        <p:nvSpPr>
          <p:cNvPr id="17" name="AutoShape 3"/>
          <p:cNvSpPr>
            <a:spLocks noChangeArrowheads="1"/>
          </p:cNvSpPr>
          <p:nvPr/>
        </p:nvSpPr>
        <p:spPr bwMode="auto">
          <a:xfrm>
            <a:off x="5743574" y="2743200"/>
            <a:ext cx="1571625" cy="2024063"/>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solidFill>
                  <a:prstClr val="black"/>
                </a:solidFill>
                <a:ea typeface="SimSun" pitchFamily="2" charset="-122"/>
                <a:cs typeface="Arial" pitchFamily="34" charset="0"/>
              </a:rPr>
              <a:t>Step 4</a:t>
            </a:r>
            <a:r>
              <a:rPr lang="en-US" sz="1600" dirty="0">
                <a:solidFill>
                  <a:prstClr val="black"/>
                </a:solidFill>
                <a:ea typeface="SimSun" pitchFamily="2" charset="-122"/>
                <a:cs typeface="Arial" pitchFamily="34" charset="0"/>
              </a:rPr>
              <a:t>: </a:t>
            </a:r>
          </a:p>
          <a:p>
            <a:pPr algn="ctr">
              <a:lnSpc>
                <a:spcPct val="90000"/>
              </a:lnSpc>
              <a:defRPr/>
            </a:pPr>
            <a:r>
              <a:rPr lang="en-US" sz="1600" dirty="0">
                <a:solidFill>
                  <a:prstClr val="black"/>
                </a:solidFill>
                <a:ea typeface="SimSun" pitchFamily="2" charset="-122"/>
                <a:cs typeface="Arial" pitchFamily="34" charset="0"/>
              </a:rPr>
              <a:t/>
            </a:r>
            <a:br>
              <a:rPr lang="en-US" sz="1600" dirty="0">
                <a:solidFill>
                  <a:prstClr val="black"/>
                </a:solidFill>
                <a:ea typeface="SimSun" pitchFamily="2" charset="-122"/>
                <a:cs typeface="Arial" pitchFamily="34" charset="0"/>
              </a:rPr>
            </a:br>
            <a:r>
              <a:rPr lang="en-US" sz="1600" dirty="0">
                <a:solidFill>
                  <a:prstClr val="black"/>
                </a:solidFill>
                <a:ea typeface="SimSun" pitchFamily="2" charset="-122"/>
                <a:cs typeface="Arial" pitchFamily="34" charset="0"/>
              </a:rPr>
              <a:t>Monitor progress through ongoing formative </a:t>
            </a:r>
            <a:r>
              <a:rPr lang="en-US" sz="1600" dirty="0" smtClean="0">
                <a:solidFill>
                  <a:prstClr val="black"/>
                </a:solidFill>
                <a:ea typeface="SimSun" pitchFamily="2" charset="-122"/>
                <a:cs typeface="Arial" pitchFamily="34" charset="0"/>
              </a:rPr>
              <a:t>assessment.</a:t>
            </a:r>
            <a:endParaRPr lang="en-US" sz="4000" dirty="0">
              <a:solidFill>
                <a:prstClr val="black"/>
              </a:solidFill>
              <a:ea typeface="SimSun" pitchFamily="2" charset="-122"/>
              <a:cs typeface="Arial" pitchFamily="34" charset="0"/>
            </a:endParaRPr>
          </a:p>
          <a:p>
            <a:pPr algn="ctr">
              <a:spcAft>
                <a:spcPts val="1000"/>
              </a:spcAft>
              <a:defRPr/>
            </a:pPr>
            <a:r>
              <a:rPr lang="en-US" sz="1600" dirty="0">
                <a:solidFill>
                  <a:prstClr val="black"/>
                </a:solidFill>
                <a:cs typeface="Arial" pitchFamily="34" charset="0"/>
              </a:rPr>
              <a:t/>
            </a:r>
            <a:br>
              <a:rPr lang="en-US" sz="1600" dirty="0">
                <a:solidFill>
                  <a:prstClr val="black"/>
                </a:solidFill>
                <a:cs typeface="Arial" pitchFamily="34" charset="0"/>
              </a:rPr>
            </a:br>
            <a:r>
              <a:rPr lang="en-US" sz="1600" dirty="0">
                <a:solidFill>
                  <a:prstClr val="black"/>
                </a:solidFill>
                <a:cs typeface="Arial" pitchFamily="34" charset="0"/>
              </a:rPr>
              <a:t/>
            </a:r>
            <a:br>
              <a:rPr lang="en-US" sz="1600" dirty="0">
                <a:solidFill>
                  <a:prstClr val="black"/>
                </a:solidFill>
                <a:cs typeface="Arial" pitchFamily="34" charset="0"/>
              </a:rPr>
            </a:br>
            <a:endParaRPr lang="en-US" sz="1600" dirty="0">
              <a:solidFill>
                <a:prstClr val="black"/>
              </a:solidFill>
              <a:cs typeface="Arial" pitchFamily="34" charset="0"/>
            </a:endParaRPr>
          </a:p>
        </p:txBody>
      </p:sp>
      <p:cxnSp>
        <p:nvCxnSpPr>
          <p:cNvPr id="14345" name="AutoShape 16"/>
          <p:cNvCxnSpPr>
            <a:cxnSpLocks noChangeShapeType="1"/>
          </p:cNvCxnSpPr>
          <p:nvPr/>
        </p:nvCxnSpPr>
        <p:spPr bwMode="auto">
          <a:xfrm>
            <a:off x="5426075" y="3929063"/>
            <a:ext cx="314325" cy="0"/>
          </a:xfrm>
          <a:prstGeom prst="straightConnector1">
            <a:avLst/>
          </a:prstGeom>
          <a:noFill/>
          <a:ln w="9525">
            <a:solidFill>
              <a:srgbClr val="000000"/>
            </a:solidFill>
            <a:round/>
            <a:headEnd/>
            <a:tailEnd type="triangle" w="med" len="med"/>
          </a:ln>
        </p:spPr>
      </p:cxnSp>
      <p:sp>
        <p:nvSpPr>
          <p:cNvPr id="15" name="TextBox 1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solidFill>
                  <a:prstClr val="black"/>
                </a:solidFill>
                <a:cs typeface="Arial" pitchFamily="34" charset="0"/>
              </a:rPr>
              <a:t>Handout 4</a:t>
            </a:r>
            <a:endParaRPr lang="en-US" sz="2000" dirty="0">
              <a:solidFill>
                <a:prstClr val="black"/>
              </a:solidFill>
              <a:cs typeface="Arial" pitchFamily="34" charset="0"/>
            </a:endParaRPr>
          </a:p>
        </p:txBody>
      </p:sp>
      <p:sp>
        <p:nvSpPr>
          <p:cNvPr id="18" name="TextBox 17"/>
          <p:cNvSpPr txBox="1"/>
          <p:nvPr/>
        </p:nvSpPr>
        <p:spPr>
          <a:xfrm>
            <a:off x="0" y="6488668"/>
            <a:ext cx="2916183" cy="369332"/>
          </a:xfrm>
          <a:prstGeom prst="rect">
            <a:avLst/>
          </a:prstGeom>
          <a:noFill/>
        </p:spPr>
        <p:txBody>
          <a:bodyPr wrap="none" rtlCol="0">
            <a:spAutoFit/>
          </a:bodyPr>
          <a:lstStyle/>
          <a:p>
            <a:r>
              <a:rPr lang="en-US" dirty="0" smtClean="0"/>
              <a:t>SGG 101 Guide – page 12</a:t>
            </a:r>
            <a:endParaRPr lang="en-US" dirty="0"/>
          </a:p>
        </p:txBody>
      </p:sp>
    </p:spTree>
    <p:extLst>
      <p:ext uri="{BB962C8B-B14F-4D97-AF65-F5344CB8AC3E}">
        <p14:creationId xmlns:p14="http://schemas.microsoft.com/office/powerpoint/2010/main" val="2736184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3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9" grpId="0" animBg="1"/>
      <p:bldP spid="33" grpId="0" animBg="1"/>
      <p:bldP spid="35" grpId="0" animBg="1"/>
      <p:bldP spid="36"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0"/>
            <a:ext cx="8763000" cy="1066800"/>
          </a:xfrm>
        </p:spPr>
        <p:txBody>
          <a:bodyPr anchor="b">
            <a:normAutofit/>
          </a:bodyPr>
          <a:lstStyle/>
          <a:p>
            <a:pPr eaLnBrk="1" hangingPunct="1">
              <a:defRPr/>
            </a:pPr>
            <a:r>
              <a:rPr lang="en-US" dirty="0" smtClean="0">
                <a:ea typeface="ＭＳ Ｐゴシック" pitchFamily="34" charset="-128"/>
              </a:rPr>
              <a:t>Step 1:  Determine Needs</a:t>
            </a:r>
          </a:p>
        </p:txBody>
      </p:sp>
      <p:sp>
        <p:nvSpPr>
          <p:cNvPr id="7171"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dirty="0">
              <a:solidFill>
                <a:prstClr val="black"/>
              </a:solidFill>
              <a:latin typeface="Verdana" pitchFamily="34" charset="0"/>
            </a:endParaRPr>
          </a:p>
        </p:txBody>
      </p:sp>
      <p:sp>
        <p:nvSpPr>
          <p:cNvPr id="20" name="AutoShape 2"/>
          <p:cNvSpPr>
            <a:spLocks noChangeArrowheads="1"/>
          </p:cNvSpPr>
          <p:nvPr/>
        </p:nvSpPr>
        <p:spPr bwMode="auto">
          <a:xfrm>
            <a:off x="341313" y="2744788"/>
            <a:ext cx="1482725" cy="2057400"/>
          </a:xfrm>
          <a:prstGeom prst="roundRect">
            <a:avLst>
              <a:gd name="adj" fmla="val 16667"/>
            </a:avLst>
          </a:prstGeom>
          <a:solidFill>
            <a:schemeClr val="accent6">
              <a:lumMod val="75000"/>
            </a:schemeClr>
          </a:solidFill>
          <a:ln w="9525">
            <a:solidFill>
              <a:srgbClr val="000000"/>
            </a:solidFill>
            <a:round/>
            <a:headEnd/>
            <a:tailEnd/>
          </a:ln>
        </p:spPr>
        <p:txBody>
          <a:bodyPr/>
          <a:lstStyle/>
          <a:p>
            <a:pPr algn="ctr">
              <a:spcAft>
                <a:spcPts val="1000"/>
              </a:spcAft>
              <a:defRPr/>
            </a:pPr>
            <a:r>
              <a:rPr lang="en-US" sz="1600" b="1" dirty="0">
                <a:solidFill>
                  <a:prstClr val="white"/>
                </a:solidFill>
                <a:cs typeface="Arial" pitchFamily="34" charset="0"/>
              </a:rPr>
              <a:t>Step 1:</a:t>
            </a:r>
          </a:p>
          <a:p>
            <a:pPr algn="ctr">
              <a:spcAft>
                <a:spcPts val="1000"/>
              </a:spcAft>
              <a:defRPr/>
            </a:pPr>
            <a:r>
              <a:rPr lang="en-US" sz="1600" dirty="0">
                <a:solidFill>
                  <a:prstClr val="white"/>
                </a:solidFill>
                <a:cs typeface="Arial" pitchFamily="34" charset="0"/>
              </a:rPr>
              <a:t>Determine </a:t>
            </a:r>
            <a:r>
              <a:rPr lang="en-US" sz="1600" dirty="0" smtClean="0">
                <a:solidFill>
                  <a:prstClr val="white"/>
                </a:solidFill>
                <a:cs typeface="Arial" pitchFamily="34" charset="0"/>
              </a:rPr>
              <a:t>needs.</a:t>
            </a:r>
            <a:endParaRPr lang="en-US" sz="1600" dirty="0">
              <a:solidFill>
                <a:prstClr val="white"/>
              </a:solidFill>
              <a:cs typeface="Arial" pitchFamily="34" charset="0"/>
            </a:endParaRPr>
          </a:p>
        </p:txBody>
      </p:sp>
      <p:sp>
        <p:nvSpPr>
          <p:cNvPr id="29" name="AutoShape 3"/>
          <p:cNvSpPr>
            <a:spLocks noChangeArrowheads="1"/>
          </p:cNvSpPr>
          <p:nvPr/>
        </p:nvSpPr>
        <p:spPr bwMode="auto">
          <a:xfrm>
            <a:off x="2116138" y="2743200"/>
            <a:ext cx="1501775" cy="2024063"/>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solidFill>
                  <a:prstClr val="black"/>
                </a:solidFill>
                <a:cs typeface="Arial" pitchFamily="34" charset="0"/>
              </a:rPr>
              <a:t>Step 2</a:t>
            </a:r>
            <a:r>
              <a:rPr lang="en-US" sz="1600" dirty="0">
                <a:solidFill>
                  <a:prstClr val="black"/>
                </a:solidFill>
                <a:cs typeface="Arial" pitchFamily="34" charset="0"/>
              </a:rPr>
              <a:t>:</a:t>
            </a:r>
          </a:p>
          <a:p>
            <a:pPr algn="ctr">
              <a:spcAft>
                <a:spcPts val="1000"/>
              </a:spcAft>
              <a:defRPr/>
            </a:pPr>
            <a:r>
              <a:rPr lang="en-US" sz="1600" dirty="0">
                <a:solidFill>
                  <a:prstClr val="black"/>
                </a:solidFill>
                <a:cs typeface="Arial" pitchFamily="34" charset="0"/>
              </a:rPr>
              <a:t>Create specific </a:t>
            </a:r>
            <a:r>
              <a:rPr lang="en-US" sz="1600" dirty="0" smtClean="0">
                <a:solidFill>
                  <a:prstClr val="black"/>
                </a:solidFill>
                <a:cs typeface="Arial" pitchFamily="34" charset="0"/>
              </a:rPr>
              <a:t>SGG based on pre-assessment.</a:t>
            </a:r>
            <a:endParaRPr lang="en-US" sz="1600" dirty="0">
              <a:solidFill>
                <a:prstClr val="black"/>
              </a:solidFill>
              <a:cs typeface="Arial" pitchFamily="34" charset="0"/>
            </a:endParaRPr>
          </a:p>
          <a:p>
            <a:pPr algn="ctr">
              <a:spcAft>
                <a:spcPts val="1000"/>
              </a:spcAft>
              <a:defRPr/>
            </a:pPr>
            <a:r>
              <a:rPr lang="en-US" sz="1600" dirty="0">
                <a:solidFill>
                  <a:prstClr val="black"/>
                </a:solidFill>
                <a:cs typeface="Arial" pitchFamily="34" charset="0"/>
              </a:rPr>
              <a:t/>
            </a:r>
            <a:br>
              <a:rPr lang="en-US" sz="1600" dirty="0">
                <a:solidFill>
                  <a:prstClr val="black"/>
                </a:solidFill>
                <a:cs typeface="Arial" pitchFamily="34" charset="0"/>
              </a:rPr>
            </a:br>
            <a:r>
              <a:rPr lang="en-US" sz="1600" dirty="0">
                <a:solidFill>
                  <a:prstClr val="black"/>
                </a:solidFill>
                <a:cs typeface="Arial" pitchFamily="34" charset="0"/>
              </a:rPr>
              <a:t/>
            </a:r>
            <a:br>
              <a:rPr lang="en-US" sz="1600" dirty="0">
                <a:solidFill>
                  <a:prstClr val="black"/>
                </a:solidFill>
                <a:cs typeface="Arial" pitchFamily="34" charset="0"/>
              </a:rPr>
            </a:br>
            <a:endParaRPr lang="en-US" sz="1600" dirty="0">
              <a:solidFill>
                <a:prstClr val="black"/>
              </a:solidFill>
              <a:cs typeface="Arial" pitchFamily="34" charset="0"/>
            </a:endParaRPr>
          </a:p>
        </p:txBody>
      </p:sp>
      <p:cxnSp>
        <p:nvCxnSpPr>
          <p:cNvPr id="7174" name="AutoShape 4"/>
          <p:cNvCxnSpPr>
            <a:cxnSpLocks noChangeShapeType="1"/>
          </p:cNvCxnSpPr>
          <p:nvPr/>
        </p:nvCxnSpPr>
        <p:spPr bwMode="auto">
          <a:xfrm>
            <a:off x="1824038" y="3929063"/>
            <a:ext cx="292100" cy="0"/>
          </a:xfrm>
          <a:prstGeom prst="straightConnector1">
            <a:avLst/>
          </a:prstGeom>
          <a:noFill/>
          <a:ln w="9525">
            <a:solidFill>
              <a:srgbClr val="000000"/>
            </a:solidFill>
            <a:round/>
            <a:headEnd/>
            <a:tailEnd type="triangle" w="med" len="med"/>
          </a:ln>
        </p:spPr>
      </p:cxnSp>
      <p:cxnSp>
        <p:nvCxnSpPr>
          <p:cNvPr id="7175" name="AutoShape 5"/>
          <p:cNvCxnSpPr>
            <a:cxnSpLocks noChangeShapeType="1"/>
          </p:cNvCxnSpPr>
          <p:nvPr/>
        </p:nvCxnSpPr>
        <p:spPr bwMode="auto">
          <a:xfrm>
            <a:off x="3617913" y="3929063"/>
            <a:ext cx="314325" cy="0"/>
          </a:xfrm>
          <a:prstGeom prst="straightConnector1">
            <a:avLst/>
          </a:prstGeom>
          <a:noFill/>
          <a:ln w="9525">
            <a:solidFill>
              <a:srgbClr val="000000"/>
            </a:solidFill>
            <a:round/>
            <a:headEnd/>
            <a:tailEnd type="triangle" w="med" len="med"/>
          </a:ln>
        </p:spPr>
      </p:cxnSp>
      <p:sp>
        <p:nvSpPr>
          <p:cNvPr id="33" name="AutoShape 15"/>
          <p:cNvSpPr>
            <a:spLocks noChangeArrowheads="1"/>
          </p:cNvSpPr>
          <p:nvPr/>
        </p:nvSpPr>
        <p:spPr bwMode="auto">
          <a:xfrm>
            <a:off x="7558088" y="2776538"/>
            <a:ext cx="1422400" cy="2024062"/>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solidFill>
                  <a:prstClr val="black"/>
                </a:solidFill>
                <a:cs typeface="Arial" pitchFamily="34" charset="0"/>
              </a:rPr>
              <a:t>Step 5:</a:t>
            </a:r>
          </a:p>
          <a:p>
            <a:pPr algn="ctr">
              <a:spcAft>
                <a:spcPts val="1000"/>
              </a:spcAft>
              <a:defRPr/>
            </a:pPr>
            <a:r>
              <a:rPr lang="en-US" sz="1600" dirty="0">
                <a:solidFill>
                  <a:prstClr val="black"/>
                </a:solidFill>
                <a:cs typeface="Arial" pitchFamily="34" charset="0"/>
              </a:rPr>
              <a:t>Determine whether </a:t>
            </a:r>
            <a:r>
              <a:rPr lang="en-US" sz="1600" dirty="0" smtClean="0">
                <a:solidFill>
                  <a:prstClr val="black"/>
                </a:solidFill>
                <a:cs typeface="Arial" pitchFamily="34" charset="0"/>
              </a:rPr>
              <a:t>the students attained </a:t>
            </a:r>
            <a:r>
              <a:rPr lang="en-US" sz="1600" dirty="0">
                <a:solidFill>
                  <a:prstClr val="black"/>
                </a:solidFill>
                <a:cs typeface="Arial" pitchFamily="34" charset="0"/>
              </a:rPr>
              <a:t>the </a:t>
            </a:r>
            <a:r>
              <a:rPr lang="en-US" sz="1600" dirty="0" smtClean="0">
                <a:solidFill>
                  <a:prstClr val="black"/>
                </a:solidFill>
                <a:cs typeface="Arial" pitchFamily="34" charset="0"/>
              </a:rPr>
              <a:t>goal.</a:t>
            </a:r>
            <a:endParaRPr lang="en-US" sz="2800" dirty="0">
              <a:solidFill>
                <a:prstClr val="black"/>
              </a:solidFill>
              <a:cs typeface="Arial" pitchFamily="34" charset="0"/>
            </a:endParaRPr>
          </a:p>
        </p:txBody>
      </p:sp>
      <p:cxnSp>
        <p:nvCxnSpPr>
          <p:cNvPr id="7177" name="AutoShape 16"/>
          <p:cNvCxnSpPr>
            <a:cxnSpLocks noChangeShapeType="1"/>
          </p:cNvCxnSpPr>
          <p:nvPr/>
        </p:nvCxnSpPr>
        <p:spPr bwMode="auto">
          <a:xfrm>
            <a:off x="7243763" y="3937000"/>
            <a:ext cx="314325" cy="0"/>
          </a:xfrm>
          <a:prstGeom prst="straightConnector1">
            <a:avLst/>
          </a:prstGeom>
          <a:noFill/>
          <a:ln w="9525">
            <a:solidFill>
              <a:srgbClr val="000000"/>
            </a:solidFill>
            <a:round/>
            <a:headEnd/>
            <a:tailEnd type="triangle" w="med" len="med"/>
          </a:ln>
        </p:spPr>
      </p:cxnSp>
      <p:sp>
        <p:nvSpPr>
          <p:cNvPr id="35" name="Curved Down Arrow 28"/>
          <p:cNvSpPr>
            <a:spLocks noChangeArrowheads="1"/>
          </p:cNvSpPr>
          <p:nvPr/>
        </p:nvSpPr>
        <p:spPr bwMode="auto">
          <a:xfrm flipH="1" flipV="1">
            <a:off x="4975225" y="4937125"/>
            <a:ext cx="1308100" cy="685800"/>
          </a:xfrm>
          <a:prstGeom prst="curvedDownArrow">
            <a:avLst>
              <a:gd name="adj1" fmla="val 25011"/>
              <a:gd name="adj2" fmla="val 50014"/>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solidFill>
                <a:prstClr val="black"/>
              </a:solidFill>
              <a:latin typeface="Verdana" pitchFamily="34" charset="0"/>
            </a:endParaRPr>
          </a:p>
        </p:txBody>
      </p:sp>
      <p:sp>
        <p:nvSpPr>
          <p:cNvPr id="36" name="Curved Down Arrow 29"/>
          <p:cNvSpPr>
            <a:spLocks noChangeArrowheads="1"/>
          </p:cNvSpPr>
          <p:nvPr/>
        </p:nvSpPr>
        <p:spPr bwMode="auto">
          <a:xfrm>
            <a:off x="5056188" y="2009775"/>
            <a:ext cx="1376362" cy="695325"/>
          </a:xfrm>
          <a:prstGeom prst="curvedDownArrow">
            <a:avLst>
              <a:gd name="adj1" fmla="val 24971"/>
              <a:gd name="adj2" fmla="val 49960"/>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solidFill>
                <a:prstClr val="black"/>
              </a:solidFill>
              <a:latin typeface="Verdana" pitchFamily="34" charset="0"/>
            </a:endParaRPr>
          </a:p>
        </p:txBody>
      </p:sp>
      <p:sp>
        <p:nvSpPr>
          <p:cNvPr id="16" name="AutoShape 3"/>
          <p:cNvSpPr>
            <a:spLocks noChangeArrowheads="1"/>
          </p:cNvSpPr>
          <p:nvPr/>
        </p:nvSpPr>
        <p:spPr bwMode="auto">
          <a:xfrm>
            <a:off x="3902075" y="2778125"/>
            <a:ext cx="1524000" cy="2057400"/>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solidFill>
                  <a:prstClr val="black"/>
                </a:solidFill>
                <a:ea typeface="SimSun" pitchFamily="2" charset="-122"/>
                <a:cs typeface="Arial" pitchFamily="34" charset="0"/>
              </a:rPr>
              <a:t>Step 3</a:t>
            </a:r>
            <a:r>
              <a:rPr lang="en-US" sz="1600" dirty="0">
                <a:solidFill>
                  <a:prstClr val="black"/>
                </a:solidFill>
                <a:ea typeface="SimSun" pitchFamily="2" charset="-122"/>
                <a:cs typeface="Arial" pitchFamily="34" charset="0"/>
              </a:rPr>
              <a:t>:</a:t>
            </a:r>
          </a:p>
          <a:p>
            <a:pPr algn="ctr">
              <a:lnSpc>
                <a:spcPct val="90000"/>
              </a:lnSpc>
              <a:defRPr/>
            </a:pPr>
            <a:endParaRPr lang="en-US" sz="1600" dirty="0">
              <a:solidFill>
                <a:prstClr val="black"/>
              </a:solidFill>
              <a:ea typeface="SimSun" pitchFamily="2" charset="-122"/>
              <a:cs typeface="Arial" pitchFamily="34" charset="0"/>
            </a:endParaRPr>
          </a:p>
          <a:p>
            <a:pPr algn="ctr">
              <a:lnSpc>
                <a:spcPct val="90000"/>
              </a:lnSpc>
              <a:defRPr/>
            </a:pPr>
            <a:r>
              <a:rPr lang="en-US" sz="1600" dirty="0">
                <a:solidFill>
                  <a:prstClr val="black"/>
                </a:solidFill>
                <a:ea typeface="SimSun" pitchFamily="2" charset="-122"/>
                <a:cs typeface="Arial" pitchFamily="34" charset="0"/>
              </a:rPr>
              <a:t>  Create and implement teaching and learning </a:t>
            </a:r>
            <a:r>
              <a:rPr lang="en-US" sz="1600" dirty="0" smtClean="0">
                <a:solidFill>
                  <a:prstClr val="black"/>
                </a:solidFill>
                <a:ea typeface="SimSun" pitchFamily="2" charset="-122"/>
                <a:cs typeface="Arial" pitchFamily="34" charset="0"/>
              </a:rPr>
              <a:t>strategies. </a:t>
            </a:r>
            <a:endParaRPr lang="en-US" sz="4000" dirty="0">
              <a:solidFill>
                <a:prstClr val="black"/>
              </a:solidFill>
              <a:ea typeface="SimSun" pitchFamily="2" charset="-122"/>
              <a:cs typeface="Arial" pitchFamily="34" charset="0"/>
            </a:endParaRPr>
          </a:p>
          <a:p>
            <a:pPr algn="ctr">
              <a:spcAft>
                <a:spcPts val="1000"/>
              </a:spcAft>
              <a:defRPr/>
            </a:pPr>
            <a:r>
              <a:rPr lang="en-US" sz="1600" dirty="0">
                <a:solidFill>
                  <a:prstClr val="black"/>
                </a:solidFill>
                <a:cs typeface="Arial" pitchFamily="34" charset="0"/>
              </a:rPr>
              <a:t/>
            </a:r>
            <a:br>
              <a:rPr lang="en-US" sz="1600" dirty="0">
                <a:solidFill>
                  <a:prstClr val="black"/>
                </a:solidFill>
                <a:cs typeface="Arial" pitchFamily="34" charset="0"/>
              </a:rPr>
            </a:br>
            <a:r>
              <a:rPr lang="en-US" sz="1600" dirty="0">
                <a:solidFill>
                  <a:prstClr val="black"/>
                </a:solidFill>
                <a:cs typeface="Arial" pitchFamily="34" charset="0"/>
              </a:rPr>
              <a:t/>
            </a:r>
            <a:br>
              <a:rPr lang="en-US" sz="1600" dirty="0">
                <a:solidFill>
                  <a:prstClr val="black"/>
                </a:solidFill>
                <a:cs typeface="Arial" pitchFamily="34" charset="0"/>
              </a:rPr>
            </a:br>
            <a:endParaRPr lang="en-US" sz="1600" dirty="0">
              <a:solidFill>
                <a:prstClr val="black"/>
              </a:solidFill>
              <a:cs typeface="Arial" pitchFamily="34" charset="0"/>
            </a:endParaRPr>
          </a:p>
        </p:txBody>
      </p:sp>
      <p:sp>
        <p:nvSpPr>
          <p:cNvPr id="17" name="AutoShape 3"/>
          <p:cNvSpPr>
            <a:spLocks noChangeArrowheads="1"/>
          </p:cNvSpPr>
          <p:nvPr/>
        </p:nvSpPr>
        <p:spPr bwMode="auto">
          <a:xfrm>
            <a:off x="5743574" y="2743200"/>
            <a:ext cx="1495425" cy="2024063"/>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solidFill>
                  <a:prstClr val="black"/>
                </a:solidFill>
                <a:ea typeface="SimSun" pitchFamily="2" charset="-122"/>
                <a:cs typeface="Arial" pitchFamily="34" charset="0"/>
              </a:rPr>
              <a:t>Step 4</a:t>
            </a:r>
            <a:r>
              <a:rPr lang="en-US" sz="1600" dirty="0">
                <a:solidFill>
                  <a:prstClr val="black"/>
                </a:solidFill>
                <a:ea typeface="SimSun" pitchFamily="2" charset="-122"/>
                <a:cs typeface="Arial" pitchFamily="34" charset="0"/>
              </a:rPr>
              <a:t>: </a:t>
            </a:r>
          </a:p>
          <a:p>
            <a:pPr algn="ctr">
              <a:lnSpc>
                <a:spcPct val="90000"/>
              </a:lnSpc>
              <a:defRPr/>
            </a:pPr>
            <a:r>
              <a:rPr lang="en-US" sz="1600" dirty="0">
                <a:solidFill>
                  <a:prstClr val="black"/>
                </a:solidFill>
                <a:ea typeface="SimSun" pitchFamily="2" charset="-122"/>
                <a:cs typeface="Arial" pitchFamily="34" charset="0"/>
              </a:rPr>
              <a:t/>
            </a:r>
            <a:br>
              <a:rPr lang="en-US" sz="1600" dirty="0">
                <a:solidFill>
                  <a:prstClr val="black"/>
                </a:solidFill>
                <a:ea typeface="SimSun" pitchFamily="2" charset="-122"/>
                <a:cs typeface="Arial" pitchFamily="34" charset="0"/>
              </a:rPr>
            </a:br>
            <a:r>
              <a:rPr lang="en-US" sz="1600" dirty="0">
                <a:solidFill>
                  <a:prstClr val="black"/>
                </a:solidFill>
                <a:ea typeface="SimSun" pitchFamily="2" charset="-122"/>
                <a:cs typeface="Arial" pitchFamily="34" charset="0"/>
              </a:rPr>
              <a:t>Monitor progress through ongoing formative </a:t>
            </a:r>
            <a:r>
              <a:rPr lang="en-US" sz="1600" dirty="0" smtClean="0">
                <a:solidFill>
                  <a:prstClr val="black"/>
                </a:solidFill>
                <a:ea typeface="SimSun" pitchFamily="2" charset="-122"/>
                <a:cs typeface="Arial" pitchFamily="34" charset="0"/>
              </a:rPr>
              <a:t>assessment.</a:t>
            </a:r>
            <a:endParaRPr lang="en-US" sz="4000" dirty="0">
              <a:solidFill>
                <a:prstClr val="black"/>
              </a:solidFill>
              <a:ea typeface="SimSun" pitchFamily="2" charset="-122"/>
              <a:cs typeface="Arial" pitchFamily="34" charset="0"/>
            </a:endParaRPr>
          </a:p>
          <a:p>
            <a:pPr algn="ctr">
              <a:spcAft>
                <a:spcPts val="1000"/>
              </a:spcAft>
              <a:defRPr/>
            </a:pPr>
            <a:r>
              <a:rPr lang="en-US" sz="1600" dirty="0">
                <a:solidFill>
                  <a:prstClr val="black"/>
                </a:solidFill>
                <a:cs typeface="Arial" pitchFamily="34" charset="0"/>
              </a:rPr>
              <a:t/>
            </a:r>
            <a:br>
              <a:rPr lang="en-US" sz="1600" dirty="0">
                <a:solidFill>
                  <a:prstClr val="black"/>
                </a:solidFill>
                <a:cs typeface="Arial" pitchFamily="34" charset="0"/>
              </a:rPr>
            </a:br>
            <a:r>
              <a:rPr lang="en-US" sz="1600" dirty="0">
                <a:solidFill>
                  <a:prstClr val="black"/>
                </a:solidFill>
                <a:cs typeface="Arial" pitchFamily="34" charset="0"/>
              </a:rPr>
              <a:t/>
            </a:r>
            <a:br>
              <a:rPr lang="en-US" sz="1600" dirty="0">
                <a:solidFill>
                  <a:prstClr val="black"/>
                </a:solidFill>
                <a:cs typeface="Arial" pitchFamily="34" charset="0"/>
              </a:rPr>
            </a:br>
            <a:endParaRPr lang="en-US" sz="1600" dirty="0">
              <a:solidFill>
                <a:prstClr val="black"/>
              </a:solidFill>
              <a:cs typeface="Arial" pitchFamily="34" charset="0"/>
            </a:endParaRPr>
          </a:p>
        </p:txBody>
      </p:sp>
      <p:cxnSp>
        <p:nvCxnSpPr>
          <p:cNvPr id="7182" name="AutoShape 16"/>
          <p:cNvCxnSpPr>
            <a:cxnSpLocks noChangeShapeType="1"/>
          </p:cNvCxnSpPr>
          <p:nvPr/>
        </p:nvCxnSpPr>
        <p:spPr bwMode="auto">
          <a:xfrm>
            <a:off x="5426075" y="3929063"/>
            <a:ext cx="314325" cy="0"/>
          </a:xfrm>
          <a:prstGeom prst="straightConnector1">
            <a:avLst/>
          </a:prstGeom>
          <a:noFill/>
          <a:ln w="9525">
            <a:solidFill>
              <a:srgbClr val="000000"/>
            </a:solidFill>
            <a:round/>
            <a:headEnd/>
            <a:tailEnd type="triangle" w="med" len="med"/>
          </a:ln>
        </p:spPr>
      </p:cxnSp>
      <p:sp>
        <p:nvSpPr>
          <p:cNvPr id="15" name="TextBox 1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solidFill>
                  <a:prstClr val="black"/>
                </a:solidFill>
                <a:cs typeface="Arial" pitchFamily="34" charset="0"/>
              </a:rPr>
              <a:t>Handout 4</a:t>
            </a:r>
            <a:endParaRPr lang="en-US" sz="2000" dirty="0">
              <a:solidFill>
                <a:prstClr val="black"/>
              </a:solidFill>
              <a:cs typeface="Arial" pitchFamily="34" charset="0"/>
            </a:endParaRPr>
          </a:p>
        </p:txBody>
      </p:sp>
    </p:spTree>
    <p:extLst>
      <p:ext uri="{BB962C8B-B14F-4D97-AF65-F5344CB8AC3E}">
        <p14:creationId xmlns:p14="http://schemas.microsoft.com/office/powerpoint/2010/main" val="2533105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r>
              <a:rPr lang="en-US" sz="2800" b="1" dirty="0" smtClean="0">
                <a:solidFill>
                  <a:srgbClr val="002060"/>
                </a:solidFill>
                <a:effectLst>
                  <a:outerShdw blurRad="38100" dist="38100" dir="2700000" algn="tl">
                    <a:srgbClr val="000000">
                      <a:alpha val="43137"/>
                    </a:srgbClr>
                  </a:outerShdw>
                </a:effectLst>
              </a:rPr>
              <a:t>A.  Determine your focus.</a:t>
            </a:r>
          </a:p>
          <a:p>
            <a:pPr algn="ctr">
              <a:buNone/>
            </a:pPr>
            <a:endParaRPr lang="en-US" sz="2800" dirty="0">
              <a:solidFill>
                <a:srgbClr val="002060"/>
              </a:solidFill>
            </a:endParaRPr>
          </a:p>
        </p:txBody>
      </p:sp>
      <p:sp>
        <p:nvSpPr>
          <p:cNvPr id="4" name="Title 3"/>
          <p:cNvSpPr>
            <a:spLocks noGrp="1"/>
          </p:cNvSpPr>
          <p:nvPr>
            <p:ph type="title"/>
          </p:nvPr>
        </p:nvSpPr>
        <p:spPr/>
        <p:txBody>
          <a:bodyPr>
            <a:normAutofit/>
          </a:bodyPr>
          <a:lstStyle/>
          <a:p>
            <a:r>
              <a:rPr lang="en-US" dirty="0" smtClean="0"/>
              <a:t>STEP 1: Determine Needs</a:t>
            </a:r>
            <a:endParaRPr lang="en-US" dirty="0"/>
          </a:p>
        </p:txBody>
      </p:sp>
      <p:sp>
        <p:nvSpPr>
          <p:cNvPr id="6" name="TextBox 5"/>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a:t>
            </a:r>
            <a:endParaRPr lang="en-US" sz="2000" dirty="0">
              <a:latin typeface="Arial" pitchFamily="34" charset="0"/>
              <a:cs typeface="Arial" pitchFamily="34" charset="0"/>
            </a:endParaRPr>
          </a:p>
        </p:txBody>
      </p:sp>
      <p:sp>
        <p:nvSpPr>
          <p:cNvPr id="7" name="TextBox 6"/>
          <p:cNvSpPr txBox="1"/>
          <p:nvPr/>
        </p:nvSpPr>
        <p:spPr>
          <a:xfrm>
            <a:off x="0" y="6211669"/>
            <a:ext cx="2864887" cy="646331"/>
          </a:xfrm>
          <a:prstGeom prst="rect">
            <a:avLst/>
          </a:prstGeom>
          <a:noFill/>
        </p:spPr>
        <p:txBody>
          <a:bodyPr wrap="square" rtlCol="0">
            <a:spAutoFit/>
          </a:bodyPr>
          <a:lstStyle/>
          <a:p>
            <a:r>
              <a:rPr lang="en-US" dirty="0" smtClean="0"/>
              <a:t>SGG 101 Guide - page 13</a:t>
            </a:r>
          </a:p>
          <a:p>
            <a:r>
              <a:rPr lang="en-US" dirty="0" smtClean="0"/>
              <a:t>Simulation – 34-35</a:t>
            </a:r>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351520" cy="1143000"/>
          </a:xfrm>
        </p:spPr>
        <p:txBody>
          <a:bodyPr anchor="b">
            <a:normAutofit/>
          </a:bodyPr>
          <a:lstStyle/>
          <a:p>
            <a:r>
              <a:rPr lang="en-US" dirty="0" smtClean="0"/>
              <a:t>Determine Your Focus</a:t>
            </a:r>
            <a:endParaRPr lang="en-US" dirty="0"/>
          </a:p>
        </p:txBody>
      </p:sp>
      <p:sp>
        <p:nvSpPr>
          <p:cNvPr id="5" name="Content Placeholder 4"/>
          <p:cNvSpPr>
            <a:spLocks noGrp="1"/>
          </p:cNvSpPr>
          <p:nvPr>
            <p:ph sz="quarter" idx="1"/>
          </p:nvPr>
        </p:nvSpPr>
        <p:spPr>
          <a:xfrm>
            <a:off x="612648" y="1600200"/>
            <a:ext cx="8153400" cy="1676400"/>
          </a:xfrm>
          <a:solidFill>
            <a:schemeClr val="bg1">
              <a:lumMod val="85000"/>
            </a:schemeClr>
          </a:solidFill>
          <a:ln w="19050">
            <a:solidFill>
              <a:schemeClr val="tx1"/>
            </a:solidFill>
          </a:ln>
        </p:spPr>
        <p:txBody>
          <a:bodyPr/>
          <a:lstStyle/>
          <a:p>
            <a:pPr>
              <a:spcBef>
                <a:spcPts val="0"/>
              </a:spcBef>
              <a:spcAft>
                <a:spcPts val="1200"/>
              </a:spcAft>
              <a:buClrTx/>
              <a:buSzPct val="100000"/>
              <a:buFont typeface="Wingdings" pitchFamily="2" charset="2"/>
              <a:buChar char="§"/>
            </a:pPr>
            <a:r>
              <a:rPr lang="en-US" sz="2800" dirty="0" smtClean="0"/>
              <a:t>Which subject(s) or class(</a:t>
            </a:r>
            <a:r>
              <a:rPr lang="en-US" sz="2800" dirty="0" err="1" smtClean="0"/>
              <a:t>es</a:t>
            </a:r>
            <a:r>
              <a:rPr lang="en-US" sz="2800" dirty="0" smtClean="0"/>
              <a:t>) will you choose?</a:t>
            </a:r>
          </a:p>
          <a:p>
            <a:pPr>
              <a:spcBef>
                <a:spcPts val="0"/>
              </a:spcBef>
              <a:spcAft>
                <a:spcPts val="1200"/>
              </a:spcAft>
              <a:buClrTx/>
              <a:buSzPct val="100000"/>
              <a:buFont typeface="Wingdings" pitchFamily="2" charset="2"/>
              <a:buChar char="§"/>
            </a:pPr>
            <a:r>
              <a:rPr lang="en-US" sz="2800" dirty="0" smtClean="0"/>
              <a:t>How broad/narrow will your focus be?</a:t>
            </a:r>
          </a:p>
          <a:p>
            <a:pPr>
              <a:spcBef>
                <a:spcPts val="0"/>
              </a:spcBef>
              <a:spcAft>
                <a:spcPts val="1200"/>
              </a:spcAft>
              <a:buClrTx/>
              <a:buSzPct val="100000"/>
              <a:buFont typeface="Wingdings" pitchFamily="2" charset="2"/>
              <a:buChar char="§"/>
            </a:pPr>
            <a:r>
              <a:rPr lang="en-US" sz="2800" dirty="0" smtClean="0"/>
              <a:t>What are </a:t>
            </a:r>
            <a:r>
              <a:rPr lang="en-US" sz="2800" smtClean="0"/>
              <a:t>the enduring </a:t>
            </a:r>
            <a:r>
              <a:rPr lang="en-US" sz="2800" dirty="0" smtClean="0"/>
              <a:t>skills in the content area?</a:t>
            </a:r>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4-5</a:t>
            </a:r>
            <a:endParaRPr lang="en-US" sz="2000" dirty="0">
              <a:latin typeface="Arial" pitchFamily="34" charset="0"/>
              <a:cs typeface="Arial" pitchFamily="34" charset="0"/>
            </a:endParaRPr>
          </a:p>
        </p:txBody>
      </p:sp>
      <p:sp>
        <p:nvSpPr>
          <p:cNvPr id="7" name="TextBox 6"/>
          <p:cNvSpPr txBox="1"/>
          <p:nvPr/>
        </p:nvSpPr>
        <p:spPr>
          <a:xfrm>
            <a:off x="1143000" y="3657600"/>
            <a:ext cx="6781800" cy="2862322"/>
          </a:xfrm>
          <a:prstGeom prst="rect">
            <a:avLst/>
          </a:prstGeom>
          <a:noFill/>
        </p:spPr>
        <p:txBody>
          <a:bodyPr wrap="square" rtlCol="0">
            <a:spAutoFit/>
          </a:bodyPr>
          <a:lstStyle/>
          <a:p>
            <a:pPr algn="ctr"/>
            <a:r>
              <a:rPr lang="en-US" dirty="0" smtClean="0"/>
              <a:t>KDE has identified Enduring Skills examples for the following content areas (TPGES Student Growth – published 8/1/2014)</a:t>
            </a:r>
          </a:p>
          <a:p>
            <a:endParaRPr lang="en-US" dirty="0" smtClean="0"/>
          </a:p>
          <a:p>
            <a:r>
              <a:rPr lang="en-US" dirty="0" smtClean="0"/>
              <a:t>Reading					Writing</a:t>
            </a:r>
          </a:p>
          <a:p>
            <a:r>
              <a:rPr lang="en-US" dirty="0" smtClean="0"/>
              <a:t>Speaking and Listening			Social Studies</a:t>
            </a:r>
          </a:p>
          <a:p>
            <a:r>
              <a:rPr lang="en-US" dirty="0" smtClean="0"/>
              <a:t>Science 					Mathematics</a:t>
            </a:r>
          </a:p>
          <a:p>
            <a:r>
              <a:rPr lang="en-US" dirty="0" smtClean="0"/>
              <a:t>Reading Foundational Skills		Music</a:t>
            </a:r>
          </a:p>
          <a:p>
            <a:r>
              <a:rPr lang="en-US" dirty="0" smtClean="0"/>
              <a:t>Health					Physical Education</a:t>
            </a:r>
          </a:p>
          <a:p>
            <a:r>
              <a:rPr lang="en-US" dirty="0" smtClean="0"/>
              <a:t>World Languages		</a:t>
            </a:r>
            <a:r>
              <a:rPr lang="en-US" smtClean="0"/>
              <a:t>		Art</a:t>
            </a:r>
            <a:endParaRPr lang="en-US" dirty="0" smtClean="0"/>
          </a:p>
          <a:p>
            <a:r>
              <a:rPr lang="en-US" dirty="0" smtClean="0"/>
              <a:t>CTE</a:t>
            </a:r>
            <a:endParaRPr lang="en-US" dirty="0"/>
          </a:p>
        </p:txBody>
      </p:sp>
      <p:sp>
        <p:nvSpPr>
          <p:cNvPr id="8" name="TextBox 7"/>
          <p:cNvSpPr txBox="1"/>
          <p:nvPr/>
        </p:nvSpPr>
        <p:spPr>
          <a:xfrm>
            <a:off x="0" y="6488668"/>
            <a:ext cx="2864887" cy="369332"/>
          </a:xfrm>
          <a:prstGeom prst="rect">
            <a:avLst/>
          </a:prstGeom>
          <a:noFill/>
        </p:spPr>
        <p:txBody>
          <a:bodyPr wrap="none" rtlCol="0">
            <a:spAutoFit/>
          </a:bodyPr>
          <a:lstStyle/>
          <a:p>
            <a:r>
              <a:rPr lang="en-US" dirty="0" smtClean="0"/>
              <a:t>SGG 101 Guide - page 13</a:t>
            </a:r>
            <a:endParaRPr lang="en-US" dirty="0"/>
          </a:p>
        </p:txBody>
      </p:sp>
    </p:spTree>
    <p:extLst>
      <p:ext uri="{BB962C8B-B14F-4D97-AF65-F5344CB8AC3E}">
        <p14:creationId xmlns:p14="http://schemas.microsoft.com/office/powerpoint/2010/main" val="3077337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36280" cy="1173480"/>
          </a:xfrm>
        </p:spPr>
        <p:txBody>
          <a:bodyPr anchor="b"/>
          <a:lstStyle/>
          <a:p>
            <a:r>
              <a:rPr lang="en-US" dirty="0" smtClean="0"/>
              <a:t>How do we determine focus?</a:t>
            </a:r>
            <a:endParaRPr lang="en-US" dirty="0"/>
          </a:p>
        </p:txBody>
      </p:sp>
      <p:sp>
        <p:nvSpPr>
          <p:cNvPr id="3" name="Content Placeholder 2"/>
          <p:cNvSpPr>
            <a:spLocks noGrp="1"/>
          </p:cNvSpPr>
          <p:nvPr>
            <p:ph sz="quarter" idx="1"/>
          </p:nvPr>
        </p:nvSpPr>
        <p:spPr>
          <a:xfrm>
            <a:off x="1295400" y="1600200"/>
            <a:ext cx="6321552" cy="3048000"/>
          </a:xfrm>
          <a:solidFill>
            <a:schemeClr val="bg1">
              <a:lumMod val="85000"/>
            </a:schemeClr>
          </a:solidFill>
          <a:ln w="19050">
            <a:solidFill>
              <a:schemeClr val="tx1"/>
            </a:solidFill>
          </a:ln>
        </p:spPr>
        <p:txBody>
          <a:bodyPr>
            <a:normAutofit/>
          </a:bodyPr>
          <a:lstStyle/>
          <a:p>
            <a:pPr marL="279400">
              <a:spcBef>
                <a:spcPts val="0"/>
              </a:spcBef>
              <a:spcAft>
                <a:spcPts val="600"/>
              </a:spcAft>
              <a:buClrTx/>
              <a:buSzPct val="100000"/>
              <a:buFont typeface="Wingdings" pitchFamily="2" charset="2"/>
              <a:buChar char="§"/>
            </a:pPr>
            <a:r>
              <a:rPr lang="en-US" sz="2800" dirty="0" smtClean="0"/>
              <a:t>Data from previous years</a:t>
            </a:r>
          </a:p>
          <a:p>
            <a:pPr marL="508000" lvl="1" indent="-228600">
              <a:spcBef>
                <a:spcPts val="0"/>
              </a:spcBef>
              <a:buClrTx/>
              <a:buSzPct val="100000"/>
              <a:buFont typeface="Arial" pitchFamily="34" charset="0"/>
              <a:buChar char="•"/>
            </a:pPr>
            <a:r>
              <a:rPr lang="en-US" sz="2400" dirty="0" smtClean="0"/>
              <a:t>Rising students’ previous scores</a:t>
            </a:r>
          </a:p>
          <a:p>
            <a:pPr marL="508000" lvl="1" indent="-228600">
              <a:spcBef>
                <a:spcPts val="0"/>
              </a:spcBef>
              <a:buClrTx/>
              <a:buSzPct val="100000"/>
              <a:buFont typeface="Arial" pitchFamily="34" charset="0"/>
              <a:buChar char="•"/>
            </a:pPr>
            <a:r>
              <a:rPr lang="en-US" sz="2400" dirty="0" smtClean="0"/>
              <a:t>Trend data for grade level/subject area</a:t>
            </a:r>
          </a:p>
          <a:p>
            <a:pPr marL="279400">
              <a:spcBef>
                <a:spcPts val="0"/>
              </a:spcBef>
              <a:spcAft>
                <a:spcPts val="600"/>
              </a:spcAft>
              <a:buClrTx/>
              <a:buSzPct val="100000"/>
              <a:buFont typeface="Wingdings" pitchFamily="2" charset="2"/>
              <a:buChar char="§"/>
            </a:pPr>
            <a:r>
              <a:rPr lang="en-US" sz="2800" dirty="0" smtClean="0"/>
              <a:t>Curricular needs</a:t>
            </a:r>
          </a:p>
          <a:p>
            <a:pPr marL="279400">
              <a:spcBef>
                <a:spcPts val="0"/>
              </a:spcBef>
              <a:spcAft>
                <a:spcPts val="600"/>
              </a:spcAft>
              <a:buClrTx/>
              <a:buSzPct val="100000"/>
              <a:buFont typeface="Wingdings" pitchFamily="2" charset="2"/>
              <a:buChar char="§"/>
            </a:pPr>
            <a:r>
              <a:rPr lang="en-US" sz="2800" dirty="0" smtClean="0"/>
              <a:t>District vision or mission</a:t>
            </a:r>
          </a:p>
          <a:p>
            <a:pPr marL="279400">
              <a:spcBef>
                <a:spcPts val="0"/>
              </a:spcBef>
              <a:spcAft>
                <a:spcPts val="600"/>
              </a:spcAft>
              <a:buClrTx/>
              <a:buSzPct val="100000"/>
              <a:buFont typeface="Wingdings" pitchFamily="2" charset="2"/>
              <a:buChar char="§"/>
            </a:pPr>
            <a:r>
              <a:rPr lang="en-US" sz="2800" dirty="0" smtClean="0"/>
              <a:t>Other</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5</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36814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8153400" cy="3169920"/>
        </p:xfrm>
        <a:graphic>
          <a:graphicData uri="http://schemas.openxmlformats.org/drawingml/2006/table">
            <a:tbl>
              <a:tblPr firstRow="1" bandRow="1">
                <a:tableStyleId>{08FB837D-C827-4EFA-A057-4D05807E0F7C}</a:tableStyleId>
              </a:tblPr>
              <a:tblGrid>
                <a:gridCol w="4076700"/>
                <a:gridCol w="4076700"/>
              </a:tblGrid>
              <a:tr h="370840">
                <a:tc gridSpan="2">
                  <a:txBody>
                    <a:bodyPr/>
                    <a:lstStyle/>
                    <a:p>
                      <a:pPr algn="ctr"/>
                      <a:r>
                        <a:rPr lang="en-US" sz="2000" dirty="0" smtClean="0"/>
                        <a:t>Today’s SGG Training</a:t>
                      </a:r>
                      <a:r>
                        <a:rPr lang="en-US" sz="2000" baseline="0" dirty="0" smtClean="0"/>
                        <a:t> Schedule</a:t>
                      </a:r>
                      <a:endParaRPr lang="en-US" sz="2000" dirty="0"/>
                    </a:p>
                  </a:txBody>
                  <a:tcPr/>
                </a:tc>
                <a:tc hMerge="1">
                  <a:txBody>
                    <a:bodyPr/>
                    <a:lstStyle/>
                    <a:p>
                      <a:endParaRPr lang="en-US" dirty="0"/>
                    </a:p>
                  </a:txBody>
                  <a:tcPr/>
                </a:tc>
              </a:tr>
              <a:tr h="370840">
                <a:tc>
                  <a:txBody>
                    <a:bodyPr/>
                    <a:lstStyle/>
                    <a:p>
                      <a:r>
                        <a:rPr lang="en-US" sz="2000" dirty="0" smtClean="0"/>
                        <a:t>Step 1</a:t>
                      </a:r>
                      <a:endParaRPr lang="en-US" sz="2000" dirty="0"/>
                    </a:p>
                  </a:txBody>
                  <a:tcPr/>
                </a:tc>
                <a:tc>
                  <a:txBody>
                    <a:bodyPr/>
                    <a:lstStyle/>
                    <a:p>
                      <a:r>
                        <a:rPr lang="en-US" sz="2000" dirty="0" smtClean="0"/>
                        <a:t>8:30-10:00</a:t>
                      </a:r>
                      <a:endParaRPr lang="en-US" sz="2000" dirty="0"/>
                    </a:p>
                  </a:txBody>
                  <a:tcPr/>
                </a:tc>
              </a:tr>
              <a:tr h="370840">
                <a:tc>
                  <a:txBody>
                    <a:bodyPr/>
                    <a:lstStyle/>
                    <a:p>
                      <a:r>
                        <a:rPr lang="en-US" sz="2000" dirty="0" smtClean="0"/>
                        <a:t>Break</a:t>
                      </a:r>
                      <a:endParaRPr lang="en-US" sz="2000" dirty="0"/>
                    </a:p>
                  </a:txBody>
                  <a:tcPr/>
                </a:tc>
                <a:tc>
                  <a:txBody>
                    <a:bodyPr/>
                    <a:lstStyle/>
                    <a:p>
                      <a:r>
                        <a:rPr lang="en-US" sz="2000" dirty="0" smtClean="0"/>
                        <a:t>10:00-10:15</a:t>
                      </a:r>
                      <a:endParaRPr lang="en-US" sz="2000" dirty="0"/>
                    </a:p>
                  </a:txBody>
                  <a:tcPr/>
                </a:tc>
              </a:tr>
              <a:tr h="370840">
                <a:tc>
                  <a:txBody>
                    <a:bodyPr/>
                    <a:lstStyle/>
                    <a:p>
                      <a:r>
                        <a:rPr lang="en-US" sz="2000" dirty="0" smtClean="0"/>
                        <a:t>Step 2/Step</a:t>
                      </a:r>
                      <a:r>
                        <a:rPr lang="en-US" sz="2000" baseline="0" dirty="0" smtClean="0"/>
                        <a:t> 3</a:t>
                      </a:r>
                      <a:endParaRPr lang="en-US" sz="2000" dirty="0"/>
                    </a:p>
                  </a:txBody>
                  <a:tcPr/>
                </a:tc>
                <a:tc>
                  <a:txBody>
                    <a:bodyPr/>
                    <a:lstStyle/>
                    <a:p>
                      <a:r>
                        <a:rPr lang="en-US" sz="2000" dirty="0" smtClean="0"/>
                        <a:t>10:15 – 11:30</a:t>
                      </a:r>
                      <a:endParaRPr lang="en-US" sz="2000" dirty="0"/>
                    </a:p>
                  </a:txBody>
                  <a:tcPr/>
                </a:tc>
              </a:tr>
              <a:tr h="370840">
                <a:tc>
                  <a:txBody>
                    <a:bodyPr/>
                    <a:lstStyle/>
                    <a:p>
                      <a:r>
                        <a:rPr lang="en-US" sz="2000" dirty="0" smtClean="0"/>
                        <a:t>Lunch</a:t>
                      </a:r>
                      <a:endParaRPr lang="en-US" sz="2000" dirty="0"/>
                    </a:p>
                  </a:txBody>
                  <a:tcPr/>
                </a:tc>
                <a:tc>
                  <a:txBody>
                    <a:bodyPr/>
                    <a:lstStyle/>
                    <a:p>
                      <a:r>
                        <a:rPr lang="en-US" sz="2000" dirty="0" smtClean="0"/>
                        <a:t>11:30-12:30</a:t>
                      </a:r>
                      <a:endParaRPr lang="en-US" sz="2000" dirty="0"/>
                    </a:p>
                  </a:txBody>
                  <a:tcPr/>
                </a:tc>
              </a:tr>
              <a:tr h="370840">
                <a:tc>
                  <a:txBody>
                    <a:bodyPr/>
                    <a:lstStyle/>
                    <a:p>
                      <a:r>
                        <a:rPr lang="en-US" sz="2000" dirty="0" smtClean="0"/>
                        <a:t>Step 4</a:t>
                      </a:r>
                      <a:endParaRPr lang="en-US" sz="2000" dirty="0"/>
                    </a:p>
                  </a:txBody>
                  <a:tcPr/>
                </a:tc>
                <a:tc>
                  <a:txBody>
                    <a:bodyPr/>
                    <a:lstStyle/>
                    <a:p>
                      <a:r>
                        <a:rPr lang="en-US" sz="2000" dirty="0" smtClean="0"/>
                        <a:t>12:30-1:45</a:t>
                      </a:r>
                      <a:endParaRPr lang="en-US" sz="2000" dirty="0"/>
                    </a:p>
                  </a:txBody>
                  <a:tcPr/>
                </a:tc>
              </a:tr>
              <a:tr h="370840">
                <a:tc>
                  <a:txBody>
                    <a:bodyPr/>
                    <a:lstStyle/>
                    <a:p>
                      <a:r>
                        <a:rPr lang="en-US" sz="2000" dirty="0" smtClean="0"/>
                        <a:t>Break</a:t>
                      </a:r>
                      <a:endParaRPr lang="en-US" sz="2000" dirty="0"/>
                    </a:p>
                  </a:txBody>
                  <a:tcPr/>
                </a:tc>
                <a:tc>
                  <a:txBody>
                    <a:bodyPr/>
                    <a:lstStyle/>
                    <a:p>
                      <a:r>
                        <a:rPr lang="en-US" sz="2000" dirty="0" smtClean="0"/>
                        <a:t>1:45-2:00</a:t>
                      </a:r>
                      <a:endParaRPr lang="en-US" sz="2000" dirty="0"/>
                    </a:p>
                  </a:txBody>
                  <a:tcPr/>
                </a:tc>
              </a:tr>
              <a:tr h="370840">
                <a:tc>
                  <a:txBody>
                    <a:bodyPr/>
                    <a:lstStyle/>
                    <a:p>
                      <a:r>
                        <a:rPr lang="en-US" sz="2000" dirty="0" smtClean="0"/>
                        <a:t>Step 5</a:t>
                      </a:r>
                      <a:endParaRPr lang="en-US" sz="2000" dirty="0"/>
                    </a:p>
                  </a:txBody>
                  <a:tcPr/>
                </a:tc>
                <a:tc>
                  <a:txBody>
                    <a:bodyPr/>
                    <a:lstStyle/>
                    <a:p>
                      <a:r>
                        <a:rPr lang="en-US" sz="2000" dirty="0" smtClean="0"/>
                        <a:t>2:00-3:30</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66760" cy="1047750"/>
          </a:xfrm>
        </p:spPr>
        <p:txBody>
          <a:bodyPr>
            <a:noAutofit/>
          </a:bodyPr>
          <a:lstStyle/>
          <a:p>
            <a:r>
              <a:rPr lang="en-US" sz="3200" dirty="0" smtClean="0"/>
              <a:t>Sunshine Middle School:</a:t>
            </a:r>
            <a:br>
              <a:rPr lang="en-US" sz="3200" dirty="0" smtClean="0"/>
            </a:br>
            <a:r>
              <a:rPr lang="en-US" sz="3200" dirty="0" smtClean="0"/>
              <a:t>6</a:t>
            </a:r>
            <a:r>
              <a:rPr lang="en-US" sz="3200" baseline="30000" dirty="0" smtClean="0"/>
              <a:t>th</a:t>
            </a:r>
            <a:r>
              <a:rPr lang="en-US" sz="3200" dirty="0" smtClean="0"/>
              <a:t> Grade Math</a:t>
            </a:r>
            <a:endParaRPr lang="en-US" sz="3200" dirty="0"/>
          </a:p>
        </p:txBody>
      </p:sp>
      <p:sp>
        <p:nvSpPr>
          <p:cNvPr id="3" name="Content Placeholder 2"/>
          <p:cNvSpPr>
            <a:spLocks noGrp="1"/>
          </p:cNvSpPr>
          <p:nvPr>
            <p:ph sz="quarter" idx="1"/>
          </p:nvPr>
        </p:nvSpPr>
        <p:spPr>
          <a:xfrm>
            <a:off x="612648" y="1600200"/>
            <a:ext cx="8153400" cy="1981200"/>
          </a:xfrm>
          <a:solidFill>
            <a:schemeClr val="bg1">
              <a:lumMod val="85000"/>
            </a:schemeClr>
          </a:solidFill>
          <a:ln w="19050">
            <a:solidFill>
              <a:schemeClr val="tx1"/>
            </a:solidFill>
          </a:ln>
        </p:spPr>
        <p:txBody>
          <a:bodyPr>
            <a:normAutofit/>
          </a:bodyPr>
          <a:lstStyle/>
          <a:p>
            <a:pPr>
              <a:spcBef>
                <a:spcPts val="0"/>
              </a:spcBef>
              <a:spcAft>
                <a:spcPts val="600"/>
              </a:spcAft>
              <a:buClrTx/>
              <a:buSzPct val="100000"/>
              <a:buFont typeface="Wingdings" pitchFamily="2" charset="2"/>
              <a:buChar char="§"/>
            </a:pPr>
            <a:r>
              <a:rPr lang="en-US" sz="2800" dirty="0" smtClean="0"/>
              <a:t>Four 6</a:t>
            </a:r>
            <a:r>
              <a:rPr lang="en-US" sz="2800" baseline="30000" dirty="0" smtClean="0"/>
              <a:t>th</a:t>
            </a:r>
            <a:r>
              <a:rPr lang="en-US" sz="2800" dirty="0" smtClean="0"/>
              <a:t> grade math teachers</a:t>
            </a:r>
          </a:p>
          <a:p>
            <a:pPr>
              <a:spcBef>
                <a:spcPts val="0"/>
              </a:spcBef>
              <a:spcAft>
                <a:spcPts val="600"/>
              </a:spcAft>
              <a:buClrTx/>
              <a:buSzPct val="100000"/>
              <a:buFont typeface="Wingdings" pitchFamily="2" charset="2"/>
              <a:buChar char="§"/>
            </a:pPr>
            <a:r>
              <a:rPr lang="en-US" sz="2800" dirty="0" smtClean="0"/>
              <a:t>Beginning of each year, they analyze the combined 5</a:t>
            </a:r>
            <a:r>
              <a:rPr lang="en-US" sz="2800" baseline="30000" dirty="0" smtClean="0"/>
              <a:t>th</a:t>
            </a:r>
            <a:r>
              <a:rPr lang="en-US" sz="2800" dirty="0" smtClean="0"/>
              <a:t> grade end-of-year assessment results from elementary-feeder schools</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5</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19240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0"/>
            <a:ext cx="8625840" cy="1143000"/>
          </a:xfrm>
        </p:spPr>
        <p:txBody>
          <a:bodyPr anchor="b">
            <a:noAutofit/>
          </a:bodyPr>
          <a:lstStyle/>
          <a:p>
            <a:r>
              <a:rPr lang="en-US" dirty="0" smtClean="0">
                <a:ea typeface="ＭＳ Ｐゴシック" pitchFamily="34" charset="-128"/>
              </a:rPr>
              <a:t>Sunshine Middle School - Grade 6</a:t>
            </a:r>
          </a:p>
        </p:txBody>
      </p:sp>
      <p:sp>
        <p:nvSpPr>
          <p:cNvPr id="2" name="Content Placeholder 1"/>
          <p:cNvSpPr>
            <a:spLocks noGrp="1"/>
          </p:cNvSpPr>
          <p:nvPr>
            <p:ph sz="quarter" idx="1"/>
          </p:nvPr>
        </p:nvSpPr>
        <p:spPr>
          <a:xfrm>
            <a:off x="588586" y="1600200"/>
            <a:ext cx="8275496" cy="2362200"/>
          </a:xfrm>
          <a:solidFill>
            <a:schemeClr val="bg1">
              <a:lumMod val="85000"/>
            </a:schemeClr>
          </a:solidFill>
          <a:ln w="19050">
            <a:solidFill>
              <a:schemeClr val="tx1"/>
            </a:solidFill>
          </a:ln>
        </p:spPr>
        <p:txBody>
          <a:bodyPr>
            <a:normAutofit/>
          </a:bodyPr>
          <a:lstStyle/>
          <a:p>
            <a:pPr marL="0" indent="0">
              <a:spcBef>
                <a:spcPts val="0"/>
              </a:spcBef>
              <a:spcAft>
                <a:spcPts val="1200"/>
              </a:spcAft>
              <a:buNone/>
            </a:pPr>
            <a:r>
              <a:rPr lang="en-US" sz="2800" dirty="0" smtClean="0"/>
              <a:t>Use the Grade 5 End of Year Assessment Combined Results</a:t>
            </a:r>
          </a:p>
          <a:p>
            <a:pPr marL="979488" lvl="1" indent="-457200">
              <a:spcBef>
                <a:spcPts val="0"/>
              </a:spcBef>
              <a:buClrTx/>
              <a:buSzPct val="100000"/>
              <a:buFont typeface="Wingdings" pitchFamily="2" charset="2"/>
              <a:buChar char="§"/>
            </a:pPr>
            <a:r>
              <a:rPr lang="en-US" sz="2400" dirty="0" smtClean="0"/>
              <a:t>What trends and patterns do you notice?</a:t>
            </a:r>
          </a:p>
          <a:p>
            <a:pPr marL="979488" lvl="1" indent="-457200">
              <a:spcBef>
                <a:spcPts val="0"/>
              </a:spcBef>
              <a:buClrTx/>
              <a:buSzPct val="100000"/>
              <a:buFont typeface="Wingdings" pitchFamily="2" charset="2"/>
              <a:buChar char="§"/>
            </a:pPr>
            <a:r>
              <a:rPr lang="en-US" sz="2400" dirty="0" smtClean="0"/>
              <a:t>What implications does this have for 6</a:t>
            </a:r>
            <a:r>
              <a:rPr lang="en-US" sz="2400" baseline="30000" dirty="0" smtClean="0"/>
              <a:t>th</a:t>
            </a:r>
            <a:r>
              <a:rPr lang="en-US" sz="2400" dirty="0" smtClean="0"/>
              <a:t> grade mathematics instruction?</a:t>
            </a:r>
            <a:endParaRPr lang="en-US" sz="24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5-7</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90392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r>
              <a:rPr lang="en-US" sz="2800" b="1" dirty="0" smtClean="0">
                <a:solidFill>
                  <a:srgbClr val="002060"/>
                </a:solidFill>
                <a:effectLst>
                  <a:outerShdw blurRad="38100" dist="38100" dir="2700000" algn="tl">
                    <a:srgbClr val="000000">
                      <a:alpha val="43137"/>
                    </a:srgbClr>
                  </a:outerShdw>
                </a:effectLst>
              </a:rPr>
              <a:t>B. Choose the assessment(s) to measure your focus.</a:t>
            </a:r>
          </a:p>
          <a:p>
            <a:pPr algn="ctr">
              <a:buNone/>
            </a:pPr>
            <a:endParaRPr lang="en-US" sz="2800" dirty="0"/>
          </a:p>
        </p:txBody>
      </p:sp>
      <p:sp>
        <p:nvSpPr>
          <p:cNvPr id="4" name="Title 3"/>
          <p:cNvSpPr>
            <a:spLocks noGrp="1"/>
          </p:cNvSpPr>
          <p:nvPr>
            <p:ph type="title"/>
          </p:nvPr>
        </p:nvSpPr>
        <p:spPr/>
        <p:txBody>
          <a:bodyPr>
            <a:normAutofit/>
          </a:bodyPr>
          <a:lstStyle/>
          <a:p>
            <a:r>
              <a:rPr lang="en-US" dirty="0" smtClean="0"/>
              <a:t>STEP 1: Determine Needs</a:t>
            </a:r>
            <a:endParaRPr lang="en-US" dirty="0"/>
          </a:p>
        </p:txBody>
      </p:sp>
      <p:sp>
        <p:nvSpPr>
          <p:cNvPr id="6" name="TextBox 5"/>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7</a:t>
            </a:r>
            <a:endParaRPr lang="en-US" sz="2000" dirty="0">
              <a:latin typeface="Arial" pitchFamily="34" charset="0"/>
              <a:cs typeface="Arial" pitchFamily="34" charset="0"/>
            </a:endParaRPr>
          </a:p>
        </p:txBody>
      </p:sp>
      <p:sp>
        <p:nvSpPr>
          <p:cNvPr id="8" name="TextBox 7"/>
          <p:cNvSpPr txBox="1"/>
          <p:nvPr/>
        </p:nvSpPr>
        <p:spPr>
          <a:xfrm>
            <a:off x="0" y="6019800"/>
            <a:ext cx="3095719" cy="923330"/>
          </a:xfrm>
          <a:prstGeom prst="rect">
            <a:avLst/>
          </a:prstGeom>
          <a:noFill/>
        </p:spPr>
        <p:txBody>
          <a:bodyPr wrap="none" rtlCol="0">
            <a:spAutoFit/>
          </a:bodyPr>
          <a:lstStyle/>
          <a:p>
            <a:r>
              <a:rPr lang="en-US" dirty="0" smtClean="0"/>
              <a:t>SGG 101 Guide - page 13</a:t>
            </a:r>
          </a:p>
          <a:p>
            <a:r>
              <a:rPr lang="en-US" dirty="0" smtClean="0"/>
              <a:t>Simulation - pages 34-35</a:t>
            </a:r>
          </a:p>
          <a:p>
            <a:r>
              <a:rPr lang="en-US" dirty="0" smtClean="0"/>
              <a:t>Assessments – pages 42-63</a:t>
            </a:r>
            <a:endParaRPr lang="en-US"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381000" y="0"/>
            <a:ext cx="8763000" cy="1066800"/>
          </a:xfrm>
        </p:spPr>
        <p:txBody>
          <a:bodyPr>
            <a:noAutofit/>
          </a:bodyPr>
          <a:lstStyle/>
          <a:p>
            <a:r>
              <a:rPr lang="en-US" sz="3200" dirty="0" smtClean="0">
                <a:ea typeface="ＭＳ Ｐゴシック" pitchFamily="34" charset="-128"/>
              </a:rPr>
              <a:t>How Do We Determine What Pre- Assessments to Use?</a:t>
            </a:r>
          </a:p>
        </p:txBody>
      </p:sp>
      <p:sp>
        <p:nvSpPr>
          <p:cNvPr id="16387" name="Content Placeholder 3"/>
          <p:cNvSpPr>
            <a:spLocks noGrp="1"/>
          </p:cNvSpPr>
          <p:nvPr>
            <p:ph idx="1"/>
          </p:nvPr>
        </p:nvSpPr>
        <p:spPr>
          <a:xfrm>
            <a:off x="914400" y="1524000"/>
            <a:ext cx="7312152" cy="2667000"/>
          </a:xfrm>
          <a:solidFill>
            <a:schemeClr val="bg1">
              <a:lumMod val="85000"/>
            </a:schemeClr>
          </a:solidFill>
          <a:ln w="19050">
            <a:solidFill>
              <a:schemeClr val="tx1"/>
            </a:solidFill>
          </a:ln>
        </p:spPr>
        <p:txBody>
          <a:bodyPr>
            <a:normAutofit/>
          </a:bodyPr>
          <a:lstStyle/>
          <a:p>
            <a:pPr>
              <a:spcBef>
                <a:spcPts val="0"/>
              </a:spcBef>
              <a:spcAft>
                <a:spcPts val="600"/>
              </a:spcAft>
              <a:buClrTx/>
              <a:buSzPct val="100000"/>
              <a:buFont typeface="Wingdings" pitchFamily="2" charset="2"/>
              <a:buChar char="§"/>
            </a:pPr>
            <a:r>
              <a:rPr lang="en-US" sz="2800" dirty="0" smtClean="0">
                <a:ea typeface="ＭＳ Ｐゴシック" pitchFamily="34" charset="-128"/>
              </a:rPr>
              <a:t>Emphasis on tests with higher validity and reliability</a:t>
            </a:r>
          </a:p>
          <a:p>
            <a:pPr>
              <a:spcBef>
                <a:spcPts val="0"/>
              </a:spcBef>
              <a:spcAft>
                <a:spcPts val="600"/>
              </a:spcAft>
              <a:buClrTx/>
              <a:buSzPct val="100000"/>
              <a:buFont typeface="Wingdings" pitchFamily="2" charset="2"/>
              <a:buChar char="§"/>
            </a:pPr>
            <a:r>
              <a:rPr lang="en-US" sz="2800" dirty="0" smtClean="0">
                <a:ea typeface="ＭＳ Ｐゴシック" pitchFamily="34" charset="-128"/>
              </a:rPr>
              <a:t>Must be able to show progress in skills or content</a:t>
            </a:r>
          </a:p>
          <a:p>
            <a:pPr>
              <a:spcBef>
                <a:spcPts val="0"/>
              </a:spcBef>
              <a:spcAft>
                <a:spcPts val="600"/>
              </a:spcAft>
              <a:buClrTx/>
              <a:buSzPct val="100000"/>
              <a:buFont typeface="Wingdings" pitchFamily="2" charset="2"/>
              <a:buChar char="§"/>
            </a:pPr>
            <a:r>
              <a:rPr lang="en-US" sz="2800" dirty="0" smtClean="0">
                <a:ea typeface="ＭＳ Ｐゴシック" pitchFamily="34" charset="-128"/>
              </a:rPr>
              <a:t>What is already in place?</a:t>
            </a:r>
          </a:p>
          <a:p>
            <a:pPr>
              <a:buNone/>
            </a:pPr>
            <a:endParaRPr lang="en-US" sz="2800" dirty="0" smtClean="0">
              <a:ea typeface="ＭＳ Ｐゴシック" pitchFamily="34" charset="-128"/>
            </a:endParaRPr>
          </a:p>
          <a:p>
            <a:endParaRPr lang="en-US" sz="2800" dirty="0" smtClean="0">
              <a:ea typeface="ＭＳ Ｐゴシック" pitchFamily="34" charset="-128"/>
            </a:endParaRP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7</a:t>
            </a:r>
            <a:endParaRPr lang="en-US" sz="2000" dirty="0">
              <a:latin typeface="Arial" pitchFamily="34" charset="0"/>
              <a:cs typeface="Arial" pitchFamily="34" charset="0"/>
            </a:endParaRPr>
          </a:p>
        </p:txBody>
      </p:sp>
      <p:sp>
        <p:nvSpPr>
          <p:cNvPr id="5" name="TextBox 4"/>
          <p:cNvSpPr txBox="1"/>
          <p:nvPr/>
        </p:nvSpPr>
        <p:spPr>
          <a:xfrm>
            <a:off x="2590800" y="4800600"/>
            <a:ext cx="4038600" cy="381000"/>
          </a:xfrm>
          <a:prstGeom prst="rect">
            <a:avLst/>
          </a:prstGeom>
          <a:noFill/>
        </p:spPr>
        <p:txBody>
          <a:bodyPr wrap="square" rtlCol="0">
            <a:spAutoFit/>
          </a:bodyPr>
          <a:lstStyle/>
          <a:p>
            <a:r>
              <a:rPr lang="en-US" dirty="0" smtClean="0"/>
              <a:t>Assessment examples on pages 8-10</a:t>
            </a:r>
            <a:endParaRPr lang="en-US" dirty="0"/>
          </a:p>
        </p:txBody>
      </p:sp>
    </p:spTree>
    <p:extLst>
      <p:ext uri="{BB962C8B-B14F-4D97-AF65-F5344CB8AC3E}">
        <p14:creationId xmlns:p14="http://schemas.microsoft.com/office/powerpoint/2010/main" val="19506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r>
              <a:rPr lang="en-US" sz="2800" dirty="0" smtClean="0"/>
              <a:t>Sunshine Middle School</a:t>
            </a:r>
          </a:p>
          <a:p>
            <a:pPr algn="ctr">
              <a:buNone/>
            </a:pPr>
            <a:r>
              <a:rPr lang="en-US" sz="2800" dirty="0" smtClean="0"/>
              <a:t>Grade 6 Math Teacher</a:t>
            </a:r>
          </a:p>
          <a:p>
            <a:pPr algn="ctr">
              <a:buNone/>
            </a:pPr>
            <a:endParaRPr lang="en-US" sz="2800" dirty="0"/>
          </a:p>
        </p:txBody>
      </p:sp>
      <p:sp>
        <p:nvSpPr>
          <p:cNvPr id="4" name="Title 3"/>
          <p:cNvSpPr>
            <a:spLocks noGrp="1"/>
          </p:cNvSpPr>
          <p:nvPr>
            <p:ph type="title"/>
          </p:nvPr>
        </p:nvSpPr>
        <p:spPr/>
        <p:txBody>
          <a:bodyPr>
            <a:normAutofit/>
          </a:bodyPr>
          <a:lstStyle/>
          <a:p>
            <a:r>
              <a:rPr lang="en-US" dirty="0" smtClean="0"/>
              <a:t>Teacher Example: Emma Euclid</a:t>
            </a:r>
            <a:endParaRPr lang="en-US"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763001" cy="1097280"/>
          </a:xfrm>
        </p:spPr>
        <p:txBody>
          <a:bodyPr anchor="b">
            <a:normAutofit fontScale="90000"/>
          </a:bodyPr>
          <a:lstStyle/>
          <a:p>
            <a:r>
              <a:rPr lang="en-US" dirty="0" smtClean="0"/>
              <a:t>Rationale for </a:t>
            </a:r>
            <a:br>
              <a:rPr lang="en-US" dirty="0" smtClean="0"/>
            </a:br>
            <a:r>
              <a:rPr lang="en-US" dirty="0" smtClean="0"/>
              <a:t>Student Growth Goal</a:t>
            </a:r>
            <a:endParaRPr lang="en-US" dirty="0"/>
          </a:p>
        </p:txBody>
      </p:sp>
      <p:sp>
        <p:nvSpPr>
          <p:cNvPr id="3" name="Content Placeholder 2"/>
          <p:cNvSpPr>
            <a:spLocks noGrp="1"/>
          </p:cNvSpPr>
          <p:nvPr>
            <p:ph sz="quarter" idx="1"/>
          </p:nvPr>
        </p:nvSpPr>
        <p:spPr>
          <a:xfrm>
            <a:off x="381000" y="1447800"/>
            <a:ext cx="8312726" cy="3810000"/>
          </a:xfrm>
          <a:solidFill>
            <a:schemeClr val="bg1">
              <a:lumMod val="85000"/>
            </a:schemeClr>
          </a:solidFill>
          <a:ln>
            <a:solidFill>
              <a:schemeClr val="tx1"/>
            </a:solidFill>
          </a:ln>
        </p:spPr>
        <p:txBody>
          <a:bodyPr anchor="ctr" anchorCtr="0">
            <a:noAutofit/>
          </a:bodyPr>
          <a:lstStyle/>
          <a:p>
            <a:pPr marL="0" indent="0">
              <a:spcBef>
                <a:spcPts val="0"/>
              </a:spcBef>
              <a:spcAft>
                <a:spcPts val="600"/>
              </a:spcAft>
              <a:buNone/>
            </a:pPr>
            <a:r>
              <a:rPr lang="en-US" dirty="0" smtClean="0"/>
              <a:t>Reviewed </a:t>
            </a:r>
            <a:r>
              <a:rPr lang="en-US" i="1" dirty="0" smtClean="0"/>
              <a:t>Grade 5 End of Year Assessment Combined Results</a:t>
            </a:r>
            <a:r>
              <a:rPr lang="en-US" dirty="0" smtClean="0"/>
              <a:t> for feeder schools. Determined:</a:t>
            </a:r>
          </a:p>
          <a:p>
            <a:pPr marL="685800">
              <a:spcBef>
                <a:spcPts val="0"/>
              </a:spcBef>
              <a:spcAft>
                <a:spcPts val="0"/>
              </a:spcAft>
            </a:pPr>
            <a:r>
              <a:rPr lang="en-US" dirty="0" smtClean="0"/>
              <a:t>upcoming students generally do well with computation and estimation, </a:t>
            </a:r>
          </a:p>
          <a:p>
            <a:pPr marL="685800">
              <a:spcBef>
                <a:spcPts val="0"/>
              </a:spcBef>
              <a:spcAft>
                <a:spcPts val="0"/>
              </a:spcAft>
            </a:pPr>
            <a:r>
              <a:rPr lang="en-US" dirty="0" smtClean="0"/>
              <a:t>strand analysis shows difficulty with other subject areas that use problem-solving, and</a:t>
            </a:r>
          </a:p>
          <a:p>
            <a:pPr marL="685800">
              <a:spcBef>
                <a:spcPts val="0"/>
              </a:spcBef>
              <a:spcAft>
                <a:spcPts val="0"/>
              </a:spcAft>
            </a:pPr>
            <a:r>
              <a:rPr lang="en-US" dirty="0" smtClean="0"/>
              <a:t>baseline data analysis indicates students especially struggle with open-ended, or short answer questions. </a:t>
            </a:r>
          </a:p>
          <a:p>
            <a:pPr marL="0" indent="0">
              <a:spcBef>
                <a:spcPts val="0"/>
              </a:spcBef>
              <a:spcAft>
                <a:spcPts val="0"/>
              </a:spcAft>
            </a:pPr>
            <a:endParaRPr lang="en-US" sz="1200" dirty="0" smtClean="0"/>
          </a:p>
          <a:p>
            <a:pPr marL="0" indent="0" algn="ctr">
              <a:spcBef>
                <a:spcPts val="0"/>
              </a:spcBef>
              <a:spcAft>
                <a:spcPts val="0"/>
              </a:spcAft>
              <a:buNone/>
            </a:pPr>
            <a:r>
              <a:rPr lang="en-US" b="1" dirty="0" smtClean="0"/>
              <a:t>Problem solving will be our focus for this SGG. </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11</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20504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21040" cy="1130724"/>
          </a:xfrm>
        </p:spPr>
        <p:txBody>
          <a:bodyPr anchor="b"/>
          <a:lstStyle/>
          <a:p>
            <a:r>
              <a:rPr lang="en-US" dirty="0" smtClean="0"/>
              <a:t>Baseline Data</a:t>
            </a:r>
            <a:endParaRPr lang="en-US" dirty="0"/>
          </a:p>
        </p:txBody>
      </p:sp>
      <p:sp>
        <p:nvSpPr>
          <p:cNvPr id="3" name="Content Placeholder 2"/>
          <p:cNvSpPr>
            <a:spLocks noGrp="1"/>
          </p:cNvSpPr>
          <p:nvPr>
            <p:ph sz="quarter" idx="1"/>
          </p:nvPr>
        </p:nvSpPr>
        <p:spPr>
          <a:xfrm>
            <a:off x="914400" y="1710267"/>
            <a:ext cx="7315200" cy="2175933"/>
          </a:xfrm>
          <a:solidFill>
            <a:schemeClr val="bg1">
              <a:lumMod val="85000"/>
            </a:schemeClr>
          </a:solidFill>
          <a:ln>
            <a:solidFill>
              <a:schemeClr val="tx1"/>
            </a:solidFill>
          </a:ln>
        </p:spPr>
        <p:txBody>
          <a:bodyPr anchor="ctr" anchorCtr="0">
            <a:noAutofit/>
          </a:bodyPr>
          <a:lstStyle/>
          <a:p>
            <a:pPr indent="-177800"/>
            <a:r>
              <a:rPr lang="en-US" dirty="0" smtClean="0"/>
              <a:t>A</a:t>
            </a:r>
            <a:r>
              <a:rPr lang="en-US" sz="2400" dirty="0" smtClean="0"/>
              <a:t>dministered grade-level </a:t>
            </a:r>
            <a:r>
              <a:rPr lang="en-US" sz="2400" dirty="0"/>
              <a:t>appropriate word </a:t>
            </a:r>
            <a:r>
              <a:rPr lang="en-US" sz="2400" dirty="0" smtClean="0"/>
              <a:t>problem.</a:t>
            </a:r>
          </a:p>
          <a:p>
            <a:pPr indent="-177800"/>
            <a:r>
              <a:rPr lang="en-US" dirty="0" smtClean="0"/>
              <a:t>G</a:t>
            </a:r>
            <a:r>
              <a:rPr lang="en-US" sz="2400" dirty="0" smtClean="0"/>
              <a:t>raded </a:t>
            </a:r>
            <a:r>
              <a:rPr lang="en-US" sz="2400" dirty="0"/>
              <a:t>student responses using the Mathematics Problem Solving rubric.  </a:t>
            </a:r>
            <a:endParaRPr lang="en-US" sz="2400" dirty="0" smtClean="0"/>
          </a:p>
          <a:p>
            <a:pPr indent="-177800"/>
            <a:r>
              <a:rPr lang="en-US" dirty="0" smtClean="0"/>
              <a:t>Analyzed results.</a:t>
            </a:r>
            <a:endParaRPr lang="en-US" sz="24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11-14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225321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585953" cy="1143000"/>
          </a:xfrm>
        </p:spPr>
        <p:txBody>
          <a:bodyPr anchor="b"/>
          <a:lstStyle/>
          <a:p>
            <a:r>
              <a:rPr lang="en-US" dirty="0" smtClean="0"/>
              <a:t>Example Baseline Problem</a:t>
            </a:r>
            <a:endParaRPr lang="en-US" dirty="0"/>
          </a:p>
        </p:txBody>
      </p:sp>
      <p:sp>
        <p:nvSpPr>
          <p:cNvPr id="4" name="Content Placeholder 3"/>
          <p:cNvSpPr>
            <a:spLocks noGrp="1"/>
          </p:cNvSpPr>
          <p:nvPr>
            <p:ph sz="quarter" idx="1"/>
          </p:nvPr>
        </p:nvSpPr>
        <p:spPr>
          <a:xfrm>
            <a:off x="914400" y="3535679"/>
            <a:ext cx="7315200" cy="2798233"/>
          </a:xfrm>
        </p:spPr>
        <p:txBody>
          <a:bodyPr>
            <a:normAutofit/>
          </a:bodyPr>
          <a:lstStyle/>
          <a:p>
            <a:pPr marL="0" indent="0" algn="ctr">
              <a:buNone/>
            </a:pPr>
            <a:r>
              <a:rPr lang="en-US" sz="2800" b="1" dirty="0" smtClean="0"/>
              <a:t>Why choose this problem?</a:t>
            </a:r>
          </a:p>
          <a:p>
            <a:pPr marL="0" indent="0" algn="ctr">
              <a:buNone/>
            </a:pPr>
            <a:endParaRPr lang="en-US" sz="1600" dirty="0"/>
          </a:p>
          <a:p>
            <a:pPr>
              <a:spcBef>
                <a:spcPts val="0"/>
              </a:spcBef>
              <a:spcAft>
                <a:spcPts val="1200"/>
              </a:spcAft>
              <a:buClrTx/>
              <a:buSzPct val="100000"/>
              <a:buFont typeface="Wingdings" pitchFamily="2" charset="2"/>
              <a:buChar char="§"/>
            </a:pPr>
            <a:r>
              <a:rPr lang="en-US" sz="2400" dirty="0" smtClean="0"/>
              <a:t>From example practice 5</a:t>
            </a:r>
            <a:r>
              <a:rPr lang="en-US" sz="2400" baseline="30000" dirty="0" smtClean="0"/>
              <a:t>th</a:t>
            </a:r>
            <a:r>
              <a:rPr lang="en-US" sz="2400" dirty="0" smtClean="0"/>
              <a:t> grade assessment</a:t>
            </a:r>
          </a:p>
          <a:p>
            <a:pPr>
              <a:spcBef>
                <a:spcPts val="0"/>
              </a:spcBef>
              <a:spcAft>
                <a:spcPts val="1200"/>
              </a:spcAft>
              <a:buClrTx/>
              <a:buSzPct val="100000"/>
              <a:buFont typeface="Wingdings" pitchFamily="2" charset="2"/>
              <a:buChar char="§"/>
            </a:pPr>
            <a:r>
              <a:rPr lang="en-US" sz="2400" dirty="0" smtClean="0"/>
              <a:t>Can be solved in a variety of ways</a:t>
            </a:r>
          </a:p>
          <a:p>
            <a:pPr>
              <a:spcBef>
                <a:spcPts val="0"/>
              </a:spcBef>
              <a:spcAft>
                <a:spcPts val="1200"/>
              </a:spcAft>
              <a:buClrTx/>
              <a:buSzPct val="100000"/>
              <a:buFont typeface="Wingdings" pitchFamily="2" charset="2"/>
              <a:buChar char="§"/>
            </a:pPr>
            <a:r>
              <a:rPr lang="en-US" sz="2400" dirty="0" smtClean="0"/>
              <a:t>Can be represented visually</a:t>
            </a:r>
            <a:endParaRPr lang="en-US" sz="2400" dirty="0"/>
          </a:p>
        </p:txBody>
      </p:sp>
      <p:sp>
        <p:nvSpPr>
          <p:cNvPr id="6" name="Rectangle 5"/>
          <p:cNvSpPr/>
          <p:nvPr/>
        </p:nvSpPr>
        <p:spPr>
          <a:xfrm>
            <a:off x="457200" y="1510453"/>
            <a:ext cx="8229600" cy="18288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Arial" pitchFamily="34" charset="0"/>
                <a:cs typeface="Arial" pitchFamily="34" charset="0"/>
              </a:rPr>
              <a:t>Ms. Lewis bought two MP3 albums for $13.35 each and three DVDs for $11.99 each.  These prices include tax.  She gave the cashier $75.00.  How much change should Ms. Lewis have? </a:t>
            </a:r>
            <a:endParaRPr lang="en-US" sz="2800" dirty="0">
              <a:solidFill>
                <a:schemeClr val="tx1"/>
              </a:solidFill>
              <a:latin typeface="Arial" pitchFamily="34" charset="0"/>
              <a:cs typeface="Arial" pitchFamily="34" charset="0"/>
            </a:endParaRPr>
          </a:p>
        </p:txBody>
      </p:sp>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11-14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56590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662153" cy="1142999"/>
          </a:xfrm>
        </p:spPr>
        <p:txBody>
          <a:bodyPr anchor="b"/>
          <a:lstStyle/>
          <a:p>
            <a:r>
              <a:rPr lang="en-US" dirty="0" smtClean="0"/>
              <a:t>Example Baseline Prompts</a:t>
            </a:r>
            <a:endParaRPr lang="en-US" dirty="0"/>
          </a:p>
        </p:txBody>
      </p:sp>
      <p:sp>
        <p:nvSpPr>
          <p:cNvPr id="3" name="Content Placeholder 2"/>
          <p:cNvSpPr>
            <a:spLocks noGrp="1"/>
          </p:cNvSpPr>
          <p:nvPr>
            <p:ph sz="quarter" idx="1"/>
          </p:nvPr>
        </p:nvSpPr>
        <p:spPr>
          <a:xfrm>
            <a:off x="612648" y="1188720"/>
            <a:ext cx="8153400" cy="5105400"/>
          </a:xfrm>
        </p:spPr>
        <p:txBody>
          <a:bodyPr>
            <a:normAutofit lnSpcReduction="10000"/>
          </a:bodyPr>
          <a:lstStyle/>
          <a:p>
            <a:pPr marL="514350" lvl="0" indent="-514350">
              <a:lnSpc>
                <a:spcPct val="120000"/>
              </a:lnSpc>
              <a:spcBef>
                <a:spcPts val="0"/>
              </a:spcBef>
              <a:spcAft>
                <a:spcPts val="1200"/>
              </a:spcAft>
              <a:buClrTx/>
              <a:buSzPct val="100000"/>
              <a:buFont typeface="+mj-lt"/>
              <a:buAutoNum type="arabicPeriod"/>
            </a:pPr>
            <a:r>
              <a:rPr lang="en-US" dirty="0"/>
              <a:t>Create a visual representation of this problem.</a:t>
            </a:r>
          </a:p>
          <a:p>
            <a:pPr marL="514350" lvl="0" indent="-514350">
              <a:lnSpc>
                <a:spcPct val="120000"/>
              </a:lnSpc>
              <a:spcBef>
                <a:spcPts val="0"/>
              </a:spcBef>
              <a:spcAft>
                <a:spcPts val="1200"/>
              </a:spcAft>
              <a:buClrTx/>
              <a:buSzPct val="100000"/>
              <a:buFont typeface="+mj-lt"/>
              <a:buAutoNum type="arabicPeriod"/>
            </a:pPr>
            <a:r>
              <a:rPr lang="en-US" dirty="0"/>
              <a:t>Which operations will you use to solve this problem? How do you know?</a:t>
            </a:r>
          </a:p>
          <a:p>
            <a:pPr marL="514350" lvl="0" indent="-514350">
              <a:lnSpc>
                <a:spcPct val="120000"/>
              </a:lnSpc>
              <a:spcBef>
                <a:spcPts val="0"/>
              </a:spcBef>
              <a:spcAft>
                <a:spcPts val="1200"/>
              </a:spcAft>
              <a:buClrTx/>
              <a:buSzPct val="100000"/>
              <a:buFont typeface="+mj-lt"/>
              <a:buAutoNum type="arabicPeriod"/>
            </a:pPr>
            <a:r>
              <a:rPr lang="en-US" dirty="0"/>
              <a:t>Solve the problem.  Justify each step (explain why you do it).</a:t>
            </a:r>
          </a:p>
          <a:p>
            <a:pPr marL="514350" lvl="0" indent="-514350">
              <a:lnSpc>
                <a:spcPct val="120000"/>
              </a:lnSpc>
              <a:spcBef>
                <a:spcPts val="0"/>
              </a:spcBef>
              <a:spcAft>
                <a:spcPts val="1200"/>
              </a:spcAft>
              <a:buClrTx/>
              <a:buSzPct val="100000"/>
              <a:buFont typeface="+mj-lt"/>
              <a:buAutoNum type="arabicPeriod"/>
            </a:pPr>
            <a:r>
              <a:rPr lang="en-US" dirty="0"/>
              <a:t>How do you know your answer is correct?</a:t>
            </a:r>
          </a:p>
          <a:p>
            <a:pPr marL="514350" lvl="0" indent="-514350">
              <a:lnSpc>
                <a:spcPct val="120000"/>
              </a:lnSpc>
              <a:spcBef>
                <a:spcPts val="0"/>
              </a:spcBef>
              <a:spcAft>
                <a:spcPts val="1200"/>
              </a:spcAft>
              <a:buClrTx/>
              <a:buSzPct val="100000"/>
              <a:buFont typeface="+mj-lt"/>
              <a:buAutoNum type="arabicPeriod"/>
            </a:pPr>
            <a:r>
              <a:rPr lang="en-US" dirty="0"/>
              <a:t>Can this problem be solved another way?  If yes, explain how.</a:t>
            </a:r>
          </a:p>
          <a:p>
            <a:pPr marL="514350" lvl="0" indent="-514350">
              <a:lnSpc>
                <a:spcPct val="120000"/>
              </a:lnSpc>
              <a:spcBef>
                <a:spcPts val="0"/>
              </a:spcBef>
              <a:spcAft>
                <a:spcPts val="1200"/>
              </a:spcAft>
              <a:buClrTx/>
              <a:buSzPct val="100000"/>
              <a:buFont typeface="+mj-lt"/>
              <a:buAutoNum type="arabicPeriod"/>
            </a:pPr>
            <a:r>
              <a:rPr lang="en-US" dirty="0"/>
              <a:t>Explain another instance in which you would need to use the same skills to solve a different type of problem.</a:t>
            </a:r>
          </a:p>
        </p:txBody>
      </p:sp>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231143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19160" cy="1127760"/>
          </a:xfrm>
        </p:spPr>
        <p:txBody>
          <a:bodyPr anchor="b">
            <a:normAutofit/>
          </a:bodyPr>
          <a:lstStyle/>
          <a:p>
            <a:r>
              <a:rPr lang="en-US" dirty="0" smtClean="0"/>
              <a:t>Grading and Disaggregating the Data</a:t>
            </a:r>
            <a:endParaRPr lang="en-US" dirty="0"/>
          </a:p>
        </p:txBody>
      </p:sp>
      <p:sp>
        <p:nvSpPr>
          <p:cNvPr id="3" name="Content Placeholder 2"/>
          <p:cNvSpPr>
            <a:spLocks noGrp="1"/>
          </p:cNvSpPr>
          <p:nvPr>
            <p:ph sz="quarter" idx="1"/>
          </p:nvPr>
        </p:nvSpPr>
        <p:spPr>
          <a:xfrm>
            <a:off x="561848" y="1341120"/>
            <a:ext cx="8153400" cy="5147548"/>
          </a:xfrm>
        </p:spPr>
        <p:txBody>
          <a:bodyPr>
            <a:normAutofit fontScale="92500" lnSpcReduction="10000"/>
          </a:bodyPr>
          <a:lstStyle/>
          <a:p>
            <a:pPr marL="514350" indent="-514350">
              <a:lnSpc>
                <a:spcPct val="110000"/>
              </a:lnSpc>
              <a:spcBef>
                <a:spcPts val="0"/>
              </a:spcBef>
              <a:spcAft>
                <a:spcPts val="600"/>
              </a:spcAft>
              <a:buClrTx/>
              <a:buSzPct val="100000"/>
              <a:buFont typeface="+mj-lt"/>
              <a:buAutoNum type="arabicPeriod"/>
            </a:pPr>
            <a:r>
              <a:rPr lang="en-US" sz="3000" dirty="0" smtClean="0"/>
              <a:t>Each student was assigned a random number to identify their assessment, rather than using their names.</a:t>
            </a:r>
            <a:endParaRPr lang="en-US" sz="3000" dirty="0"/>
          </a:p>
          <a:p>
            <a:pPr marL="514350" indent="-514350">
              <a:lnSpc>
                <a:spcPct val="110000"/>
              </a:lnSpc>
              <a:spcBef>
                <a:spcPts val="0"/>
              </a:spcBef>
              <a:spcAft>
                <a:spcPts val="600"/>
              </a:spcAft>
              <a:buClrTx/>
              <a:buSzPct val="100000"/>
              <a:buFont typeface="+mj-lt"/>
              <a:buAutoNum type="arabicPeriod"/>
            </a:pPr>
            <a:r>
              <a:rPr lang="en-US" sz="3000" dirty="0" smtClean="0"/>
              <a:t>As a team, we graded 10 random assessments to determine consistency in rubric application.</a:t>
            </a:r>
          </a:p>
          <a:p>
            <a:pPr marL="514350" indent="-514350">
              <a:lnSpc>
                <a:spcPct val="110000"/>
              </a:lnSpc>
              <a:spcBef>
                <a:spcPts val="0"/>
              </a:spcBef>
              <a:spcAft>
                <a:spcPts val="600"/>
              </a:spcAft>
              <a:buClrTx/>
              <a:buSzPct val="100000"/>
              <a:buFont typeface="+mj-lt"/>
              <a:buAutoNum type="arabicPeriod"/>
            </a:pPr>
            <a:r>
              <a:rPr lang="en-US" sz="3000" dirty="0" smtClean="0"/>
              <a:t>We then randomly distributed the assessments and each graded approximately 25 assessments.</a:t>
            </a:r>
          </a:p>
          <a:p>
            <a:pPr marL="514350" indent="-514350">
              <a:lnSpc>
                <a:spcPct val="110000"/>
              </a:lnSpc>
              <a:spcBef>
                <a:spcPts val="0"/>
              </a:spcBef>
              <a:spcAft>
                <a:spcPts val="600"/>
              </a:spcAft>
              <a:buClrTx/>
              <a:buSzPct val="100000"/>
              <a:buFont typeface="+mj-lt"/>
              <a:buAutoNum type="arabicPeriod"/>
            </a:pPr>
            <a:r>
              <a:rPr lang="en-US" sz="3000" dirty="0" smtClean="0"/>
              <a:t>We sorted the assessments into three equal groups across the grade level: Intensive, Benchmark, and Advanced.</a:t>
            </a:r>
          </a:p>
          <a:p>
            <a:endParaRPr lang="en-US" sz="2800" dirty="0" smtClean="0"/>
          </a:p>
          <a:p>
            <a:endParaRPr lang="en-US" sz="2800" dirty="0" smtClean="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768918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964"/>
            <a:ext cx="7620000" cy="990600"/>
          </a:xfrm>
        </p:spPr>
        <p:txBody>
          <a:bodyPr>
            <a:noAutofit/>
          </a:bodyPr>
          <a:lstStyle/>
          <a:p>
            <a:r>
              <a:rPr lang="en-US" dirty="0" smtClean="0"/>
              <a:t>Warm-Up</a:t>
            </a:r>
            <a:endParaRPr lang="en-US" dirty="0"/>
          </a:p>
        </p:txBody>
      </p:sp>
      <p:pic>
        <p:nvPicPr>
          <p:cNvPr id="1026" name="Picture 2" descr="C:\Users\Kate\AppData\Local\Microsoft\Windows\Temporary Internet Files\Content.IE5\LSQBU69T\MC900331530[1].wmf"/>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2598040"/>
            <a:ext cx="1543616" cy="179258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ate\AppData\Local\Microsoft\Windows\Temporary Internet Files\Content.IE5\3SGKDXN3\MP90038468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2590800"/>
            <a:ext cx="892715" cy="20421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ate\AppData\Local\Microsoft\Windows\Temporary Internet Files\Content.IE5\94W9SN5B\MC90005553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17745" y="4794106"/>
            <a:ext cx="1715632" cy="186136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Kate\AppData\Local\Microsoft\Windows\Temporary Internet Files\Content.IE5\YE8L6O3L\MC90004509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8800" y="4953000"/>
            <a:ext cx="1782166" cy="154807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3276600"/>
            <a:ext cx="1676400" cy="369332"/>
          </a:xfrm>
          <a:prstGeom prst="rect">
            <a:avLst/>
          </a:prstGeom>
          <a:noFill/>
        </p:spPr>
        <p:txBody>
          <a:bodyPr wrap="square" rtlCol="0">
            <a:spAutoFit/>
          </a:bodyPr>
          <a:lstStyle/>
          <a:p>
            <a:r>
              <a:rPr lang="en-US" dirty="0" smtClean="0">
                <a:solidFill>
                  <a:prstClr val="black"/>
                </a:solidFill>
                <a:cs typeface="Arial" pitchFamily="34" charset="0"/>
              </a:rPr>
              <a:t>Ferris wheel</a:t>
            </a:r>
            <a:endParaRPr lang="en-US" dirty="0">
              <a:solidFill>
                <a:prstClr val="black"/>
              </a:solidFill>
              <a:cs typeface="Arial" pitchFamily="34" charset="0"/>
            </a:endParaRPr>
          </a:p>
        </p:txBody>
      </p:sp>
      <p:sp>
        <p:nvSpPr>
          <p:cNvPr id="9" name="TextBox 8"/>
          <p:cNvSpPr txBox="1"/>
          <p:nvPr/>
        </p:nvSpPr>
        <p:spPr>
          <a:xfrm>
            <a:off x="0" y="5388466"/>
            <a:ext cx="1676400" cy="369332"/>
          </a:xfrm>
          <a:prstGeom prst="rect">
            <a:avLst/>
          </a:prstGeom>
          <a:noFill/>
        </p:spPr>
        <p:txBody>
          <a:bodyPr wrap="square" rtlCol="0">
            <a:spAutoFit/>
          </a:bodyPr>
          <a:lstStyle/>
          <a:p>
            <a:r>
              <a:rPr lang="en-US" dirty="0" smtClean="0">
                <a:solidFill>
                  <a:prstClr val="black"/>
                </a:solidFill>
                <a:cs typeface="Arial" pitchFamily="34" charset="0"/>
              </a:rPr>
              <a:t>Roller coaster</a:t>
            </a:r>
            <a:endParaRPr lang="en-US" dirty="0">
              <a:solidFill>
                <a:prstClr val="black"/>
              </a:solidFill>
              <a:cs typeface="Arial" pitchFamily="34" charset="0"/>
            </a:endParaRPr>
          </a:p>
        </p:txBody>
      </p:sp>
      <p:sp>
        <p:nvSpPr>
          <p:cNvPr id="10" name="TextBox 9"/>
          <p:cNvSpPr txBox="1"/>
          <p:nvPr/>
        </p:nvSpPr>
        <p:spPr>
          <a:xfrm>
            <a:off x="7467600" y="3159053"/>
            <a:ext cx="1676400" cy="923330"/>
          </a:xfrm>
          <a:prstGeom prst="rect">
            <a:avLst/>
          </a:prstGeom>
          <a:noFill/>
        </p:spPr>
        <p:txBody>
          <a:bodyPr wrap="square" rtlCol="0">
            <a:spAutoFit/>
          </a:bodyPr>
          <a:lstStyle/>
          <a:p>
            <a:r>
              <a:rPr lang="en-US" dirty="0" smtClean="0">
                <a:solidFill>
                  <a:prstClr val="black"/>
                </a:solidFill>
                <a:cs typeface="Arial" pitchFamily="34" charset="0"/>
              </a:rPr>
              <a:t>Milk bottle knock ‘em down game</a:t>
            </a:r>
            <a:endParaRPr lang="en-US" dirty="0">
              <a:solidFill>
                <a:prstClr val="black"/>
              </a:solidFill>
              <a:cs typeface="Arial" pitchFamily="34" charset="0"/>
            </a:endParaRPr>
          </a:p>
        </p:txBody>
      </p:sp>
      <p:sp>
        <p:nvSpPr>
          <p:cNvPr id="11" name="TextBox 10"/>
          <p:cNvSpPr txBox="1"/>
          <p:nvPr/>
        </p:nvSpPr>
        <p:spPr>
          <a:xfrm>
            <a:off x="7467600" y="5410200"/>
            <a:ext cx="1676400" cy="369332"/>
          </a:xfrm>
          <a:prstGeom prst="rect">
            <a:avLst/>
          </a:prstGeom>
          <a:noFill/>
        </p:spPr>
        <p:txBody>
          <a:bodyPr wrap="square" rtlCol="0">
            <a:spAutoFit/>
          </a:bodyPr>
          <a:lstStyle/>
          <a:p>
            <a:r>
              <a:rPr lang="en-US" dirty="0" smtClean="0">
                <a:solidFill>
                  <a:prstClr val="black"/>
                </a:solidFill>
                <a:cs typeface="Arial" pitchFamily="34" charset="0"/>
              </a:rPr>
              <a:t>Bumper cars</a:t>
            </a:r>
            <a:endParaRPr lang="en-US" dirty="0">
              <a:solidFill>
                <a:prstClr val="black"/>
              </a:solidFill>
              <a:cs typeface="Arial" pitchFamily="34" charset="0"/>
            </a:endParaRPr>
          </a:p>
        </p:txBody>
      </p:sp>
      <p:sp>
        <p:nvSpPr>
          <p:cNvPr id="3" name="TextBox 2"/>
          <p:cNvSpPr txBox="1"/>
          <p:nvPr/>
        </p:nvSpPr>
        <p:spPr>
          <a:xfrm>
            <a:off x="685800" y="1371599"/>
            <a:ext cx="7772400" cy="1200329"/>
          </a:xfrm>
          <a:prstGeom prst="rect">
            <a:avLst/>
          </a:prstGeom>
          <a:noFill/>
        </p:spPr>
        <p:txBody>
          <a:bodyPr wrap="square" rtlCol="0">
            <a:spAutoFit/>
          </a:bodyPr>
          <a:lstStyle/>
          <a:p>
            <a:pPr algn="ctr"/>
            <a:r>
              <a:rPr lang="en-US" sz="2400" b="1" dirty="0" smtClean="0">
                <a:solidFill>
                  <a:prstClr val="black"/>
                </a:solidFill>
              </a:rPr>
              <a:t>Which of these BEST represents your feeling on using measures of student progress (Student Growth Goals) as a part of teacher evaluation?</a:t>
            </a:r>
            <a:endParaRPr lang="en-US" sz="2400" b="1" dirty="0">
              <a:solidFill>
                <a:prstClr val="black"/>
              </a:solidFill>
            </a:endParaRPr>
          </a:p>
        </p:txBody>
      </p:sp>
    </p:spTree>
    <p:extLst>
      <p:ext uri="{BB962C8B-B14F-4D97-AF65-F5344CB8AC3E}">
        <p14:creationId xmlns:p14="http://schemas.microsoft.com/office/powerpoint/2010/main" val="79457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wipe(down)">
                                      <p:cBhvr>
                                        <p:cTn id="15" dur="500"/>
                                        <p:tgtEl>
                                          <p:spTgt spid="102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animEffect transition="in" filter="wipe(down)">
                                      <p:cBhvr>
                                        <p:cTn id="23" dur="500"/>
                                        <p:tgtEl>
                                          <p:spTgt spid="102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028"/>
                                        </p:tgtEl>
                                        <p:attrNameLst>
                                          <p:attrName>style.visibility</p:attrName>
                                        </p:attrNameLst>
                                      </p:cBhvr>
                                      <p:to>
                                        <p:strVal val="visible"/>
                                      </p:to>
                                    </p:set>
                                    <p:animEffect transition="in" filter="wipe(down)">
                                      <p:cBhvr>
                                        <p:cTn id="31" dur="500"/>
                                        <p:tgtEl>
                                          <p:spTgt spid="102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138160" cy="1129030"/>
          </a:xfrm>
        </p:spPr>
        <p:txBody>
          <a:bodyPr anchor="b"/>
          <a:lstStyle/>
          <a:p>
            <a:r>
              <a:rPr lang="en-US" dirty="0" smtClean="0"/>
              <a:t>Baseline Data</a:t>
            </a:r>
            <a:endParaRPr lang="en-US" dirty="0"/>
          </a:p>
        </p:txBody>
      </p:sp>
      <p:sp>
        <p:nvSpPr>
          <p:cNvPr id="3" name="Content Placeholder 2"/>
          <p:cNvSpPr>
            <a:spLocks noGrp="1"/>
          </p:cNvSpPr>
          <p:nvPr>
            <p:ph sz="quarter" idx="1"/>
          </p:nvPr>
        </p:nvSpPr>
        <p:spPr/>
        <p:txBody>
          <a:bodyPr>
            <a:normAutofit/>
          </a:bodyPr>
          <a:lstStyle/>
          <a:p>
            <a:pPr marL="514350" indent="-514350">
              <a:spcBef>
                <a:spcPts val="0"/>
              </a:spcBef>
              <a:spcAft>
                <a:spcPts val="1200"/>
              </a:spcAft>
              <a:buClrTx/>
              <a:buSzPct val="100000"/>
              <a:buFont typeface="+mj-lt"/>
              <a:buAutoNum type="arabicPeriod"/>
            </a:pPr>
            <a:r>
              <a:rPr lang="en-US" sz="2800" dirty="0" smtClean="0"/>
              <a:t>Look at individual student baseline data.</a:t>
            </a:r>
          </a:p>
          <a:p>
            <a:pPr marL="514350" indent="-514350">
              <a:spcBef>
                <a:spcPts val="0"/>
              </a:spcBef>
              <a:spcAft>
                <a:spcPts val="1200"/>
              </a:spcAft>
              <a:buClrTx/>
              <a:buSzPct val="100000"/>
              <a:buFont typeface="+mj-lt"/>
              <a:buAutoNum type="arabicPeriod"/>
            </a:pPr>
            <a:r>
              <a:rPr lang="en-US" sz="2800" dirty="0" smtClean="0"/>
              <a:t>Look at class average by instructional component.</a:t>
            </a:r>
          </a:p>
          <a:p>
            <a:pPr marL="514350" indent="-514350">
              <a:spcBef>
                <a:spcPts val="0"/>
              </a:spcBef>
              <a:spcAft>
                <a:spcPts val="1200"/>
              </a:spcAft>
              <a:buClrTx/>
              <a:buSzPct val="100000"/>
              <a:buFont typeface="+mj-lt"/>
              <a:buAutoNum type="arabicPeriod"/>
            </a:pPr>
            <a:r>
              <a:rPr lang="en-US" sz="2800" dirty="0" smtClean="0"/>
              <a:t>What challenges will Emma see this year?</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15-16</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840252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585953" cy="1117177"/>
          </a:xfrm>
        </p:spPr>
        <p:txBody>
          <a:bodyPr anchor="b"/>
          <a:lstStyle/>
          <a:p>
            <a:r>
              <a:rPr lang="en-US" dirty="0" smtClean="0"/>
              <a:t>Baseline Data</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161851442"/>
              </p:ext>
            </p:extLst>
          </p:nvPr>
        </p:nvGraphicFramePr>
        <p:xfrm>
          <a:off x="1193907" y="5322638"/>
          <a:ext cx="6766560" cy="731520"/>
        </p:xfrm>
        <a:graphic>
          <a:graphicData uri="http://schemas.openxmlformats.org/drawingml/2006/table">
            <a:tbl>
              <a:tblPr firstRow="1" firstCol="1" bandRow="1">
                <a:tableStyleId>{5C22544A-7EE6-4342-B048-85BDC9FD1C3A}</a:tableStyleId>
              </a:tblPr>
              <a:tblGrid>
                <a:gridCol w="2255074"/>
                <a:gridCol w="2255074"/>
                <a:gridCol w="2256412"/>
              </a:tblGrid>
              <a:tr h="0">
                <a:tc>
                  <a:txBody>
                    <a:bodyPr/>
                    <a:lstStyle/>
                    <a:p>
                      <a:pPr marL="0" marR="0" algn="ctr">
                        <a:spcBef>
                          <a:spcPts val="0"/>
                        </a:spcBef>
                        <a:spcAft>
                          <a:spcPts val="0"/>
                        </a:spcAft>
                      </a:pPr>
                      <a:r>
                        <a:rPr lang="en-US" sz="2400" dirty="0">
                          <a:solidFill>
                            <a:schemeClr val="bg1"/>
                          </a:solidFill>
                          <a:effectLst/>
                          <a:latin typeface="Arial" pitchFamily="34" charset="0"/>
                          <a:cs typeface="Arial" pitchFamily="34" charset="0"/>
                        </a:rPr>
                        <a:t>Advanced</a:t>
                      </a:r>
                      <a:endParaRPr lang="en-US" sz="2400" dirty="0">
                        <a:solidFill>
                          <a:schemeClr val="bg1"/>
                        </a:solidFill>
                        <a:effectLst/>
                        <a:latin typeface="Arial" pitchFamily="34" charset="0"/>
                        <a:ea typeface="Calibri"/>
                        <a:cs typeface="Arial" pitchFamily="34" charset="0"/>
                      </a:endParaRPr>
                    </a:p>
                  </a:txBody>
                  <a:tcPr marL="68580" marR="68580" marT="0" marB="0" anchor="ctr">
                    <a:solidFill>
                      <a:srgbClr val="004992"/>
                    </a:solidFill>
                  </a:tcPr>
                </a:tc>
                <a:tc>
                  <a:txBody>
                    <a:bodyPr/>
                    <a:lstStyle/>
                    <a:p>
                      <a:pPr marL="0" marR="0" algn="ctr">
                        <a:spcBef>
                          <a:spcPts val="0"/>
                        </a:spcBef>
                        <a:spcAft>
                          <a:spcPts val="0"/>
                        </a:spcAft>
                      </a:pPr>
                      <a:r>
                        <a:rPr lang="en-US" sz="2400" dirty="0">
                          <a:solidFill>
                            <a:schemeClr val="bg1"/>
                          </a:solidFill>
                          <a:effectLst/>
                          <a:latin typeface="Arial" pitchFamily="34" charset="0"/>
                          <a:cs typeface="Arial" pitchFamily="34" charset="0"/>
                        </a:rPr>
                        <a:t>Benchmark</a:t>
                      </a:r>
                      <a:endParaRPr lang="en-US" sz="2400" dirty="0">
                        <a:solidFill>
                          <a:schemeClr val="bg1"/>
                        </a:solidFill>
                        <a:effectLst/>
                        <a:latin typeface="Arial" pitchFamily="34" charset="0"/>
                        <a:ea typeface="Calibri"/>
                        <a:cs typeface="Arial" pitchFamily="34" charset="0"/>
                      </a:endParaRPr>
                    </a:p>
                  </a:txBody>
                  <a:tcPr marL="68580" marR="68580" marT="0" marB="0" anchor="ctr">
                    <a:solidFill>
                      <a:srgbClr val="004992"/>
                    </a:solidFill>
                  </a:tcPr>
                </a:tc>
                <a:tc>
                  <a:txBody>
                    <a:bodyPr/>
                    <a:lstStyle/>
                    <a:p>
                      <a:pPr marL="0" marR="0" algn="ctr">
                        <a:spcBef>
                          <a:spcPts val="0"/>
                        </a:spcBef>
                        <a:spcAft>
                          <a:spcPts val="0"/>
                        </a:spcAft>
                      </a:pPr>
                      <a:r>
                        <a:rPr lang="en-US" sz="2400" dirty="0">
                          <a:solidFill>
                            <a:schemeClr val="bg1"/>
                          </a:solidFill>
                          <a:effectLst/>
                          <a:latin typeface="Arial" pitchFamily="34" charset="0"/>
                          <a:cs typeface="Arial" pitchFamily="34" charset="0"/>
                        </a:rPr>
                        <a:t>Intensive</a:t>
                      </a:r>
                      <a:endParaRPr lang="en-US" sz="2400" dirty="0">
                        <a:solidFill>
                          <a:schemeClr val="bg1"/>
                        </a:solidFill>
                        <a:effectLst/>
                        <a:latin typeface="Arial" pitchFamily="34" charset="0"/>
                        <a:ea typeface="Calibri"/>
                        <a:cs typeface="Arial" pitchFamily="34" charset="0"/>
                      </a:endParaRPr>
                    </a:p>
                  </a:txBody>
                  <a:tcPr marL="68580" marR="68580" marT="0" marB="0" anchor="ctr">
                    <a:solidFill>
                      <a:srgbClr val="004992"/>
                    </a:solidFill>
                  </a:tcPr>
                </a:tc>
              </a:tr>
              <a:tr h="0">
                <a:tc>
                  <a:txBody>
                    <a:bodyPr/>
                    <a:lstStyle/>
                    <a:p>
                      <a:pPr marL="0" marR="0" algn="ctr">
                        <a:spcBef>
                          <a:spcPts val="0"/>
                        </a:spcBef>
                        <a:spcAft>
                          <a:spcPts val="0"/>
                        </a:spcAft>
                      </a:pPr>
                      <a:r>
                        <a:rPr lang="en-US" sz="2400" b="0" dirty="0">
                          <a:solidFill>
                            <a:schemeClr val="tx1"/>
                          </a:solidFill>
                          <a:effectLst/>
                          <a:latin typeface="Arial" pitchFamily="34" charset="0"/>
                          <a:cs typeface="Arial" pitchFamily="34" charset="0"/>
                        </a:rPr>
                        <a:t>1/25 (4%)</a:t>
                      </a:r>
                      <a:endParaRPr lang="en-US" sz="2400" b="0" dirty="0">
                        <a:solidFill>
                          <a:schemeClr val="tx1"/>
                        </a:solidFill>
                        <a:effectLst/>
                        <a:latin typeface="Arial" pitchFamily="34" charset="0"/>
                        <a:ea typeface="Calibri"/>
                        <a:cs typeface="Arial" pitchFamily="34" charset="0"/>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2400" dirty="0">
                          <a:solidFill>
                            <a:schemeClr val="tx1"/>
                          </a:solidFill>
                          <a:effectLst/>
                          <a:latin typeface="Arial" pitchFamily="34" charset="0"/>
                          <a:cs typeface="Arial" pitchFamily="34" charset="0"/>
                        </a:rPr>
                        <a:t>11/25 (44%)</a:t>
                      </a:r>
                      <a:endParaRPr lang="en-US" sz="2400" dirty="0">
                        <a:solidFill>
                          <a:schemeClr val="tx1"/>
                        </a:solidFill>
                        <a:effectLst/>
                        <a:latin typeface="Arial" pitchFamily="34" charset="0"/>
                        <a:ea typeface="Calibri"/>
                        <a:cs typeface="Arial" pitchFamily="34" charset="0"/>
                      </a:endParaRP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r>
                        <a:rPr lang="en-US" sz="2400" dirty="0">
                          <a:solidFill>
                            <a:schemeClr val="tx1"/>
                          </a:solidFill>
                          <a:effectLst/>
                          <a:latin typeface="Arial" pitchFamily="34" charset="0"/>
                          <a:cs typeface="Arial" pitchFamily="34" charset="0"/>
                        </a:rPr>
                        <a:t>13/25 (52%)</a:t>
                      </a:r>
                      <a:endParaRPr lang="en-US" sz="2400" dirty="0">
                        <a:solidFill>
                          <a:schemeClr val="tx1"/>
                        </a:solidFill>
                        <a:effectLst/>
                        <a:latin typeface="Arial" pitchFamily="34" charset="0"/>
                        <a:ea typeface="Calibri"/>
                        <a:cs typeface="Arial" pitchFamily="34" charset="0"/>
                      </a:endParaRPr>
                    </a:p>
                  </a:txBody>
                  <a:tcPr marL="68580" marR="68580" marT="0" marB="0" anchor="ctr">
                    <a:solidFill>
                      <a:schemeClr val="accent6">
                        <a:lumMod val="20000"/>
                        <a:lumOff val="80000"/>
                      </a:schemeClr>
                    </a:solidFill>
                  </a:tcPr>
                </a:tc>
              </a:tr>
            </a:tbl>
          </a:graphicData>
        </a:graphic>
      </p:graphicFrame>
      <p:graphicFrame>
        <p:nvGraphicFramePr>
          <p:cNvPr id="5" name="Chart 4"/>
          <p:cNvGraphicFramePr/>
          <p:nvPr>
            <p:extLst>
              <p:ext uri="{D42A27DB-BD31-4B8C-83A1-F6EECF244321}">
                <p14:modId xmlns:p14="http://schemas.microsoft.com/office/powerpoint/2010/main" val="1812474022"/>
              </p:ext>
            </p:extLst>
          </p:nvPr>
        </p:nvGraphicFramePr>
        <p:xfrm>
          <a:off x="1134892" y="1397000"/>
          <a:ext cx="6841787"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16</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7225673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127760"/>
          </a:xfrm>
        </p:spPr>
        <p:txBody>
          <a:bodyPr anchor="b">
            <a:normAutofit fontScale="90000"/>
          </a:bodyPr>
          <a:lstStyle/>
          <a:p>
            <a:r>
              <a:rPr lang="en-US" dirty="0" smtClean="0"/>
              <a:t>Baseline Data: Disaggregated Averages by Component and Level</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46901743"/>
              </p:ext>
            </p:extLst>
          </p:nvPr>
        </p:nvGraphicFramePr>
        <p:xfrm>
          <a:off x="0" y="1498601"/>
          <a:ext cx="9144000" cy="3850640"/>
        </p:xfrm>
        <a:graphic>
          <a:graphicData uri="http://schemas.openxmlformats.org/drawingml/2006/table">
            <a:tbl>
              <a:tblPr firstRow="1" bandRow="1">
                <a:tableStyleId>{93296810-A885-4BE3-A3E7-6D5BEEA58F35}</a:tableStyleId>
              </a:tblPr>
              <a:tblGrid>
                <a:gridCol w="1828800"/>
                <a:gridCol w="1828800"/>
                <a:gridCol w="1828800"/>
                <a:gridCol w="1828800"/>
                <a:gridCol w="1828800"/>
              </a:tblGrid>
              <a:tr h="370840">
                <a:tc>
                  <a:txBody>
                    <a:bodyPr/>
                    <a:lstStyle/>
                    <a:p>
                      <a:pPr algn="ctr"/>
                      <a:r>
                        <a:rPr lang="en-US" dirty="0" smtClean="0">
                          <a:latin typeface="Arial" pitchFamily="34" charset="0"/>
                          <a:cs typeface="Arial" pitchFamily="34" charset="0"/>
                        </a:rPr>
                        <a:t>Component</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smtClean="0">
                          <a:latin typeface="Arial" pitchFamily="34" charset="0"/>
                          <a:cs typeface="Arial" pitchFamily="34" charset="0"/>
                        </a:rPr>
                        <a:t>Intensive Students</a:t>
                      </a:r>
                    </a:p>
                    <a:p>
                      <a:pPr algn="ctr"/>
                      <a:r>
                        <a:rPr lang="en-US" dirty="0" smtClean="0">
                          <a:latin typeface="Arial" pitchFamily="34" charset="0"/>
                          <a:cs typeface="Arial" pitchFamily="34" charset="0"/>
                        </a:rPr>
                        <a:t>(out of 3 possible)</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smtClean="0">
                          <a:latin typeface="Arial" pitchFamily="34" charset="0"/>
                          <a:cs typeface="Arial" pitchFamily="34" charset="0"/>
                        </a:rPr>
                        <a:t>Benchmark Students</a:t>
                      </a:r>
                    </a:p>
                    <a:p>
                      <a:pPr algn="ctr"/>
                      <a:r>
                        <a:rPr lang="en-US" dirty="0" smtClean="0">
                          <a:latin typeface="Arial" pitchFamily="34" charset="0"/>
                          <a:cs typeface="Arial" pitchFamily="34" charset="0"/>
                        </a:rPr>
                        <a:t>(out of 3 possible)</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smtClean="0">
                          <a:latin typeface="Arial" pitchFamily="34" charset="0"/>
                          <a:cs typeface="Arial" pitchFamily="34" charset="0"/>
                        </a:rPr>
                        <a:t>Advanced Students</a:t>
                      </a:r>
                    </a:p>
                    <a:p>
                      <a:pPr algn="ctr"/>
                      <a:r>
                        <a:rPr lang="en-US" dirty="0" smtClean="0">
                          <a:latin typeface="Arial" pitchFamily="34" charset="0"/>
                          <a:cs typeface="Arial" pitchFamily="34" charset="0"/>
                        </a:rPr>
                        <a:t>(out of 3 possible)</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smtClean="0">
                          <a:latin typeface="Arial" pitchFamily="34" charset="0"/>
                          <a:cs typeface="Arial" pitchFamily="34" charset="0"/>
                        </a:rPr>
                        <a:t>Everyone</a:t>
                      </a:r>
                    </a:p>
                    <a:p>
                      <a:pPr algn="ctr"/>
                      <a:r>
                        <a:rPr lang="en-US" dirty="0" smtClean="0">
                          <a:latin typeface="Arial" pitchFamily="34" charset="0"/>
                          <a:cs typeface="Arial" pitchFamily="34" charset="0"/>
                        </a:rPr>
                        <a:t>(out of 3</a:t>
                      </a:r>
                      <a:r>
                        <a:rPr lang="en-US" baseline="0" dirty="0" smtClean="0">
                          <a:latin typeface="Arial" pitchFamily="34" charset="0"/>
                          <a:cs typeface="Arial" pitchFamily="34" charset="0"/>
                        </a:rPr>
                        <a:t> possible)</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70840">
                <a:tc>
                  <a:txBody>
                    <a:bodyPr/>
                    <a:lstStyle/>
                    <a:p>
                      <a:pPr algn="l"/>
                      <a:r>
                        <a:rPr lang="en-US" dirty="0" smtClean="0">
                          <a:latin typeface="Arial" pitchFamily="34" charset="0"/>
                          <a:cs typeface="Arial" pitchFamily="34" charset="0"/>
                        </a:rPr>
                        <a:t>Conceptual Understanding</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0.77</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1.45</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3</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1.16</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dirty="0" smtClean="0">
                          <a:latin typeface="Arial" pitchFamily="34" charset="0"/>
                          <a:cs typeface="Arial" pitchFamily="34" charset="0"/>
                        </a:rPr>
                        <a:t>Strategies and Reasoning</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0.62</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1.64</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2</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1.12</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dirty="0" smtClean="0">
                          <a:latin typeface="Arial" pitchFamily="34" charset="0"/>
                          <a:cs typeface="Arial" pitchFamily="34" charset="0"/>
                        </a:rPr>
                        <a:t>Computation</a:t>
                      </a:r>
                      <a:r>
                        <a:rPr lang="en-US" baseline="0" dirty="0" smtClean="0">
                          <a:latin typeface="Arial" pitchFamily="34" charset="0"/>
                          <a:cs typeface="Arial" pitchFamily="34" charset="0"/>
                        </a:rPr>
                        <a:t> and Execution</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0.92</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2.09</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3</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1.52</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dirty="0" smtClean="0">
                          <a:latin typeface="Arial" pitchFamily="34" charset="0"/>
                          <a:cs typeface="Arial" pitchFamily="34" charset="0"/>
                        </a:rPr>
                        <a:t>Communication</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0.46</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1.18</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3</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0.88</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dirty="0" smtClean="0">
                          <a:latin typeface="Arial" pitchFamily="34" charset="0"/>
                          <a:cs typeface="Arial" pitchFamily="34" charset="0"/>
                        </a:rPr>
                        <a:t>Insights</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0.38</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1.27</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3</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Arial" pitchFamily="34" charset="0"/>
                          <a:cs typeface="Arial" pitchFamily="34" charset="0"/>
                        </a:rPr>
                        <a:t>0.88</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16</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7169309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381000" y="0"/>
            <a:ext cx="8763000" cy="1066800"/>
          </a:xfrm>
        </p:spPr>
        <p:txBody>
          <a:bodyPr>
            <a:noAutofit/>
          </a:bodyPr>
          <a:lstStyle/>
          <a:p>
            <a:r>
              <a:rPr lang="en-US" dirty="0" smtClean="0">
                <a:ea typeface="ＭＳ Ｐゴシック" pitchFamily="34" charset="-128"/>
              </a:rPr>
              <a:t>Step 1: Determine Needs</a:t>
            </a:r>
          </a:p>
        </p:txBody>
      </p:sp>
      <p:sp>
        <p:nvSpPr>
          <p:cNvPr id="16387" name="Content Placeholder 3"/>
          <p:cNvSpPr>
            <a:spLocks noGrp="1"/>
          </p:cNvSpPr>
          <p:nvPr>
            <p:ph idx="1"/>
          </p:nvPr>
        </p:nvSpPr>
        <p:spPr>
          <a:xfrm>
            <a:off x="457200" y="2819400"/>
            <a:ext cx="8153400" cy="3048000"/>
          </a:xfrm>
          <a:solidFill>
            <a:schemeClr val="bg1">
              <a:lumMod val="85000"/>
            </a:schemeClr>
          </a:solidFill>
          <a:ln w="19050">
            <a:solidFill>
              <a:schemeClr val="tx1"/>
            </a:solidFill>
          </a:ln>
        </p:spPr>
        <p:txBody>
          <a:bodyPr anchor="ctr" anchorCtr="0">
            <a:noAutofit/>
          </a:bodyPr>
          <a:lstStyle/>
          <a:p>
            <a:pPr marL="0" indent="0" algn="ctr">
              <a:buNone/>
            </a:pPr>
            <a:r>
              <a:rPr lang="en-US" b="1" dirty="0" smtClean="0">
                <a:ea typeface="ＭＳ Ｐゴシック" pitchFamily="34" charset="-128"/>
              </a:rPr>
              <a:t>To Do:</a:t>
            </a:r>
          </a:p>
          <a:p>
            <a:pPr marL="355600" indent="-304800"/>
            <a:r>
              <a:rPr lang="en-US" dirty="0" smtClean="0">
                <a:ea typeface="ＭＳ Ｐゴシック" pitchFamily="34" charset="-128"/>
              </a:rPr>
              <a:t>With your table mates, discuss consideration/concerns and brainstorm specific actions you can take to support teachers in Step 1. (What, Why, Who, When, and How)</a:t>
            </a:r>
          </a:p>
          <a:p>
            <a:pPr marL="355600" indent="-304800"/>
            <a:r>
              <a:rPr lang="en-US" dirty="0" smtClean="0">
                <a:ea typeface="ＭＳ Ｐゴシック" pitchFamily="34" charset="-128"/>
              </a:rPr>
              <a:t>Consider both A and B.</a:t>
            </a:r>
          </a:p>
          <a:p>
            <a:pPr marL="355600" indent="-304800"/>
            <a:r>
              <a:rPr lang="en-US" dirty="0" smtClean="0">
                <a:ea typeface="ＭＳ Ｐゴシック" pitchFamily="34" charset="-128"/>
              </a:rPr>
              <a:t>Be prepared to share out.</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17-18</a:t>
            </a:r>
            <a:endParaRPr lang="en-US" sz="2000" dirty="0">
              <a:latin typeface="Arial" pitchFamily="34" charset="0"/>
              <a:cs typeface="Arial" pitchFamily="34" charset="0"/>
            </a:endParaRPr>
          </a:p>
        </p:txBody>
      </p:sp>
      <p:sp>
        <p:nvSpPr>
          <p:cNvPr id="5" name="TextBox 4"/>
          <p:cNvSpPr txBox="1"/>
          <p:nvPr/>
        </p:nvSpPr>
        <p:spPr>
          <a:xfrm>
            <a:off x="1066800" y="1219200"/>
            <a:ext cx="7162800" cy="1600438"/>
          </a:xfrm>
          <a:prstGeom prst="rect">
            <a:avLst/>
          </a:prstGeom>
          <a:noFill/>
        </p:spPr>
        <p:txBody>
          <a:bodyPr wrap="square" rtlCol="0">
            <a:spAutoFit/>
          </a:bodyPr>
          <a:lstStyle/>
          <a:p>
            <a:pPr algn="ctr"/>
            <a:r>
              <a:rPr lang="en-US" sz="2000" dirty="0" smtClean="0"/>
              <a:t>Teacher Action Steps for Step 1.</a:t>
            </a:r>
          </a:p>
          <a:p>
            <a:pPr algn="ctr"/>
            <a:endParaRPr lang="en-US" sz="2000" dirty="0" smtClean="0"/>
          </a:p>
          <a:p>
            <a:pPr marL="279400" indent="-279400"/>
            <a:r>
              <a:rPr lang="en-US" sz="2000" dirty="0" smtClean="0"/>
              <a:t>A. Determine focus</a:t>
            </a:r>
          </a:p>
          <a:p>
            <a:pPr marL="279400" indent="-279400"/>
            <a:r>
              <a:rPr lang="en-US" sz="2000" dirty="0" smtClean="0"/>
              <a:t>B. Choose assessment(s) to measure focus area.</a:t>
            </a:r>
          </a:p>
          <a:p>
            <a:endParaRPr lang="en-US" dirty="0"/>
          </a:p>
        </p:txBody>
      </p:sp>
    </p:spTree>
    <p:extLst>
      <p:ext uri="{BB962C8B-B14F-4D97-AF65-F5344CB8AC3E}">
        <p14:creationId xmlns:p14="http://schemas.microsoft.com/office/powerpoint/2010/main" val="19506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
            <a:ext cx="8763000" cy="1082040"/>
          </a:xfrm>
        </p:spPr>
        <p:txBody>
          <a:bodyPr anchor="b">
            <a:normAutofit fontScale="90000"/>
          </a:bodyPr>
          <a:lstStyle/>
          <a:p>
            <a:pPr eaLnBrk="1" hangingPunct="1">
              <a:defRPr/>
            </a:pPr>
            <a:r>
              <a:rPr lang="en-US" dirty="0" smtClean="0">
                <a:ea typeface="ＭＳ Ｐゴシック" pitchFamily="34" charset="-128"/>
              </a:rPr>
              <a:t>Step 2:  </a:t>
            </a:r>
            <a:br>
              <a:rPr lang="en-US" dirty="0" smtClean="0">
                <a:ea typeface="ＭＳ Ｐゴシック" pitchFamily="34" charset="-128"/>
              </a:rPr>
            </a:br>
            <a:r>
              <a:rPr lang="en-US" dirty="0" smtClean="0">
                <a:ea typeface="ＭＳ Ｐゴシック" pitchFamily="34" charset="-128"/>
              </a:rPr>
              <a:t>Create the Student Growth Goal</a:t>
            </a:r>
          </a:p>
        </p:txBody>
      </p:sp>
      <p:sp>
        <p:nvSpPr>
          <p:cNvPr id="11267"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dirty="0">
              <a:latin typeface="Verdana" pitchFamily="34" charset="0"/>
            </a:endParaRPr>
          </a:p>
        </p:txBody>
      </p:sp>
      <p:sp>
        <p:nvSpPr>
          <p:cNvPr id="20" name="AutoShape 2"/>
          <p:cNvSpPr>
            <a:spLocks noChangeArrowheads="1"/>
          </p:cNvSpPr>
          <p:nvPr/>
        </p:nvSpPr>
        <p:spPr bwMode="auto">
          <a:xfrm>
            <a:off x="341313" y="2744788"/>
            <a:ext cx="1482725" cy="2057400"/>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1:</a:t>
            </a:r>
          </a:p>
          <a:p>
            <a:pPr algn="ctr">
              <a:spcAft>
                <a:spcPts val="1000"/>
              </a:spcAft>
              <a:defRPr/>
            </a:pPr>
            <a:r>
              <a:rPr lang="en-US" sz="1600" dirty="0">
                <a:latin typeface="Arial" pitchFamily="34" charset="0"/>
                <a:cs typeface="Arial" pitchFamily="34" charset="0"/>
              </a:rPr>
              <a:t>Determine needs</a:t>
            </a:r>
          </a:p>
        </p:txBody>
      </p:sp>
      <p:sp>
        <p:nvSpPr>
          <p:cNvPr id="29" name="AutoShape 3"/>
          <p:cNvSpPr>
            <a:spLocks noChangeArrowheads="1"/>
          </p:cNvSpPr>
          <p:nvPr/>
        </p:nvSpPr>
        <p:spPr bwMode="auto">
          <a:xfrm>
            <a:off x="2116138" y="2743200"/>
            <a:ext cx="1501775" cy="2024063"/>
          </a:xfrm>
          <a:prstGeom prst="roundRect">
            <a:avLst>
              <a:gd name="adj" fmla="val 16667"/>
            </a:avLst>
          </a:prstGeom>
          <a:solidFill>
            <a:schemeClr val="accent6">
              <a:lumMod val="75000"/>
            </a:schemeClr>
          </a:solidFill>
          <a:ln w="9525">
            <a:solidFill>
              <a:srgbClr val="000000"/>
            </a:solidFill>
            <a:round/>
            <a:headEnd/>
            <a:tailEnd/>
          </a:ln>
        </p:spPr>
        <p:txBody>
          <a:bodyPr/>
          <a:lstStyle/>
          <a:p>
            <a:pPr algn="ctr">
              <a:spcAft>
                <a:spcPts val="1000"/>
              </a:spcAft>
              <a:defRPr/>
            </a:pPr>
            <a:r>
              <a:rPr lang="en-US" sz="1600" b="1" dirty="0">
                <a:solidFill>
                  <a:schemeClr val="bg1"/>
                </a:solidFill>
                <a:latin typeface="Arial" pitchFamily="34" charset="0"/>
                <a:cs typeface="Arial" pitchFamily="34" charset="0"/>
              </a:rPr>
              <a:t>Step 2</a:t>
            </a:r>
            <a:r>
              <a:rPr lang="en-US" sz="1600" dirty="0">
                <a:solidFill>
                  <a:schemeClr val="bg1"/>
                </a:solidFill>
                <a:latin typeface="Arial" pitchFamily="34" charset="0"/>
                <a:cs typeface="Arial" pitchFamily="34" charset="0"/>
              </a:rPr>
              <a:t>:</a:t>
            </a:r>
          </a:p>
          <a:p>
            <a:pPr algn="ctr">
              <a:spcAft>
                <a:spcPts val="1000"/>
              </a:spcAft>
              <a:defRPr/>
            </a:pPr>
            <a:r>
              <a:rPr lang="en-US" sz="1600" dirty="0">
                <a:solidFill>
                  <a:schemeClr val="bg1"/>
                </a:solidFill>
                <a:latin typeface="Arial" pitchFamily="34" charset="0"/>
                <a:cs typeface="Arial" pitchFamily="34" charset="0"/>
              </a:rPr>
              <a:t>Create </a:t>
            </a:r>
            <a:r>
              <a:rPr lang="en-US" sz="1600" dirty="0" smtClean="0">
                <a:solidFill>
                  <a:schemeClr val="bg1"/>
                </a:solidFill>
                <a:latin typeface="Arial" pitchFamily="34" charset="0"/>
                <a:cs typeface="Arial" pitchFamily="34" charset="0"/>
              </a:rPr>
              <a:t>specific SGG based on pre-assessment</a:t>
            </a:r>
            <a:endParaRPr lang="en-US" sz="1600" dirty="0">
              <a:solidFill>
                <a:schemeClr val="bg1"/>
              </a:solidFill>
              <a:latin typeface="Arial" pitchFamily="34" charset="0"/>
              <a:cs typeface="Arial" pitchFamily="34" charset="0"/>
            </a:endParaRPr>
          </a:p>
          <a:p>
            <a:pPr algn="ctr">
              <a:spcAft>
                <a:spcPts val="1000"/>
              </a:spcAft>
              <a:defRPr/>
            </a:pPr>
            <a:r>
              <a:rPr lang="en-US" sz="1600" dirty="0">
                <a:solidFill>
                  <a:schemeClr val="bg1"/>
                </a:solidFill>
                <a:latin typeface="Arial" pitchFamily="34" charset="0"/>
                <a:cs typeface="Arial" pitchFamily="34" charset="0"/>
              </a:rPr>
              <a:t/>
            </a:r>
            <a:br>
              <a:rPr lang="en-US" sz="1600" dirty="0">
                <a:solidFill>
                  <a:schemeClr val="bg1"/>
                </a:solidFill>
                <a:latin typeface="Arial" pitchFamily="34" charset="0"/>
                <a:cs typeface="Arial" pitchFamily="34" charset="0"/>
              </a:rPr>
            </a:br>
            <a:r>
              <a:rPr lang="en-US" sz="1600" dirty="0">
                <a:solidFill>
                  <a:schemeClr val="bg1"/>
                </a:solidFill>
                <a:latin typeface="Arial" pitchFamily="34" charset="0"/>
                <a:cs typeface="Arial" pitchFamily="34" charset="0"/>
              </a:rPr>
              <a:t/>
            </a:r>
            <a:br>
              <a:rPr lang="en-US" sz="1600" dirty="0">
                <a:solidFill>
                  <a:schemeClr val="bg1"/>
                </a:solidFill>
                <a:latin typeface="Arial" pitchFamily="34" charset="0"/>
                <a:cs typeface="Arial" pitchFamily="34" charset="0"/>
              </a:rPr>
            </a:br>
            <a:endParaRPr lang="en-US" sz="1600" dirty="0">
              <a:solidFill>
                <a:schemeClr val="bg1"/>
              </a:solidFill>
              <a:latin typeface="Arial" pitchFamily="34" charset="0"/>
              <a:cs typeface="Arial" pitchFamily="34" charset="0"/>
            </a:endParaRPr>
          </a:p>
        </p:txBody>
      </p:sp>
      <p:cxnSp>
        <p:nvCxnSpPr>
          <p:cNvPr id="11270" name="AutoShape 4"/>
          <p:cNvCxnSpPr>
            <a:cxnSpLocks noChangeShapeType="1"/>
          </p:cNvCxnSpPr>
          <p:nvPr/>
        </p:nvCxnSpPr>
        <p:spPr bwMode="auto">
          <a:xfrm>
            <a:off x="1824038" y="3929063"/>
            <a:ext cx="292100" cy="0"/>
          </a:xfrm>
          <a:prstGeom prst="straightConnector1">
            <a:avLst/>
          </a:prstGeom>
          <a:noFill/>
          <a:ln w="9525">
            <a:solidFill>
              <a:srgbClr val="000000"/>
            </a:solidFill>
            <a:round/>
            <a:headEnd/>
            <a:tailEnd type="triangle" w="med" len="med"/>
          </a:ln>
        </p:spPr>
      </p:cxnSp>
      <p:cxnSp>
        <p:nvCxnSpPr>
          <p:cNvPr id="11271" name="AutoShape 5"/>
          <p:cNvCxnSpPr>
            <a:cxnSpLocks noChangeShapeType="1"/>
          </p:cNvCxnSpPr>
          <p:nvPr/>
        </p:nvCxnSpPr>
        <p:spPr bwMode="auto">
          <a:xfrm>
            <a:off x="3617913" y="3929063"/>
            <a:ext cx="314325" cy="0"/>
          </a:xfrm>
          <a:prstGeom prst="straightConnector1">
            <a:avLst/>
          </a:prstGeom>
          <a:noFill/>
          <a:ln w="9525">
            <a:solidFill>
              <a:srgbClr val="000000"/>
            </a:solidFill>
            <a:round/>
            <a:headEnd/>
            <a:tailEnd type="triangle" w="med" len="med"/>
          </a:ln>
        </p:spPr>
      </p:cxnSp>
      <p:sp>
        <p:nvSpPr>
          <p:cNvPr id="33" name="AutoShape 15"/>
          <p:cNvSpPr>
            <a:spLocks noChangeArrowheads="1"/>
          </p:cNvSpPr>
          <p:nvPr/>
        </p:nvSpPr>
        <p:spPr bwMode="auto">
          <a:xfrm>
            <a:off x="7558088" y="2776538"/>
            <a:ext cx="1422400" cy="2024062"/>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5:</a:t>
            </a:r>
          </a:p>
          <a:p>
            <a:pPr algn="ctr">
              <a:spcAft>
                <a:spcPts val="1000"/>
              </a:spcAft>
              <a:defRPr/>
            </a:pPr>
            <a:r>
              <a:rPr lang="en-US" sz="1600" dirty="0">
                <a:latin typeface="Arial" pitchFamily="34" charset="0"/>
                <a:cs typeface="Arial" pitchFamily="34" charset="0"/>
              </a:rPr>
              <a:t>Determine whether students achieved the </a:t>
            </a:r>
            <a:r>
              <a:rPr lang="en-US" sz="1600" dirty="0" smtClean="0">
                <a:latin typeface="Arial" pitchFamily="34" charset="0"/>
                <a:cs typeface="Arial" pitchFamily="34" charset="0"/>
              </a:rPr>
              <a:t>SGG</a:t>
            </a:r>
            <a:endParaRPr lang="en-US" sz="2800" dirty="0">
              <a:latin typeface="Arial" pitchFamily="34" charset="0"/>
              <a:cs typeface="Arial" pitchFamily="34" charset="0"/>
            </a:endParaRPr>
          </a:p>
        </p:txBody>
      </p:sp>
      <p:cxnSp>
        <p:nvCxnSpPr>
          <p:cNvPr id="11273" name="AutoShape 16"/>
          <p:cNvCxnSpPr>
            <a:cxnSpLocks noChangeShapeType="1"/>
          </p:cNvCxnSpPr>
          <p:nvPr/>
        </p:nvCxnSpPr>
        <p:spPr bwMode="auto">
          <a:xfrm>
            <a:off x="7243763" y="3937000"/>
            <a:ext cx="314325" cy="0"/>
          </a:xfrm>
          <a:prstGeom prst="straightConnector1">
            <a:avLst/>
          </a:prstGeom>
          <a:noFill/>
          <a:ln w="9525">
            <a:solidFill>
              <a:srgbClr val="000000"/>
            </a:solidFill>
            <a:round/>
            <a:headEnd/>
            <a:tailEnd type="triangle" w="med" len="med"/>
          </a:ln>
        </p:spPr>
      </p:cxnSp>
      <p:sp>
        <p:nvSpPr>
          <p:cNvPr id="35" name="Curved Down Arrow 28"/>
          <p:cNvSpPr>
            <a:spLocks noChangeArrowheads="1"/>
          </p:cNvSpPr>
          <p:nvPr/>
        </p:nvSpPr>
        <p:spPr bwMode="auto">
          <a:xfrm flipH="1" flipV="1">
            <a:off x="4975225" y="4937125"/>
            <a:ext cx="1308100" cy="685800"/>
          </a:xfrm>
          <a:prstGeom prst="curvedDownArrow">
            <a:avLst>
              <a:gd name="adj1" fmla="val 25011"/>
              <a:gd name="adj2" fmla="val 50014"/>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36" name="Curved Down Arrow 29"/>
          <p:cNvSpPr>
            <a:spLocks noChangeArrowheads="1"/>
          </p:cNvSpPr>
          <p:nvPr/>
        </p:nvSpPr>
        <p:spPr bwMode="auto">
          <a:xfrm>
            <a:off x="5056188" y="2009775"/>
            <a:ext cx="1376362" cy="695325"/>
          </a:xfrm>
          <a:prstGeom prst="curvedDownArrow">
            <a:avLst>
              <a:gd name="adj1" fmla="val 24971"/>
              <a:gd name="adj2" fmla="val 49960"/>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16" name="AutoShape 3"/>
          <p:cNvSpPr>
            <a:spLocks noChangeArrowheads="1"/>
          </p:cNvSpPr>
          <p:nvPr/>
        </p:nvSpPr>
        <p:spPr bwMode="auto">
          <a:xfrm>
            <a:off x="3902075" y="2778125"/>
            <a:ext cx="1524000" cy="2057400"/>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latin typeface="Arial" pitchFamily="34" charset="0"/>
                <a:ea typeface="SimSun" pitchFamily="2" charset="-122"/>
                <a:cs typeface="Arial" pitchFamily="34" charset="0"/>
              </a:rPr>
              <a:t>Step 3</a:t>
            </a:r>
            <a:r>
              <a:rPr lang="en-US" sz="1600" dirty="0">
                <a:latin typeface="Arial" pitchFamily="34" charset="0"/>
                <a:ea typeface="SimSun" pitchFamily="2" charset="-122"/>
                <a:cs typeface="Arial" pitchFamily="34" charset="0"/>
              </a:rPr>
              <a:t>:</a:t>
            </a:r>
          </a:p>
          <a:p>
            <a:pPr algn="ctr">
              <a:lnSpc>
                <a:spcPct val="90000"/>
              </a:lnSpc>
              <a:defRPr/>
            </a:pPr>
            <a:endParaRPr lang="en-US" sz="1600" dirty="0">
              <a:latin typeface="Arial" pitchFamily="34" charset="0"/>
              <a:ea typeface="SimSun" pitchFamily="2" charset="-122"/>
              <a:cs typeface="Arial" pitchFamily="34" charset="0"/>
            </a:endParaRPr>
          </a:p>
          <a:p>
            <a:pPr algn="ctr">
              <a:lnSpc>
                <a:spcPct val="90000"/>
              </a:lnSpc>
              <a:defRPr/>
            </a:pPr>
            <a:r>
              <a:rPr lang="en-US" sz="1600" dirty="0">
                <a:latin typeface="Arial" pitchFamily="34" charset="0"/>
                <a:ea typeface="SimSun" pitchFamily="2" charset="-122"/>
                <a:cs typeface="Arial" pitchFamily="34" charset="0"/>
              </a:rPr>
              <a:t>  Create and implement teaching and learning strategies </a:t>
            </a:r>
            <a:endParaRPr lang="en-US" sz="4000" dirty="0">
              <a:latin typeface="Arial" pitchFamily="34" charset="0"/>
              <a:ea typeface="SimSun" pitchFamily="2" charset="-122"/>
              <a:cs typeface="Arial" pitchFamily="34" charset="0"/>
            </a:endParaRP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sp>
        <p:nvSpPr>
          <p:cNvPr id="17" name="AutoShape 3"/>
          <p:cNvSpPr>
            <a:spLocks noChangeArrowheads="1"/>
          </p:cNvSpPr>
          <p:nvPr/>
        </p:nvSpPr>
        <p:spPr bwMode="auto">
          <a:xfrm>
            <a:off x="5743575" y="2743200"/>
            <a:ext cx="1462088" cy="2024063"/>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latin typeface="Arial" pitchFamily="34" charset="0"/>
                <a:ea typeface="SimSun" pitchFamily="2" charset="-122"/>
                <a:cs typeface="Arial" pitchFamily="34" charset="0"/>
              </a:rPr>
              <a:t>Step 4</a:t>
            </a:r>
            <a:r>
              <a:rPr lang="en-US" sz="1600" dirty="0">
                <a:latin typeface="Arial" pitchFamily="34" charset="0"/>
                <a:ea typeface="SimSun" pitchFamily="2" charset="-122"/>
                <a:cs typeface="Arial" pitchFamily="34" charset="0"/>
              </a:rPr>
              <a:t>: </a:t>
            </a:r>
          </a:p>
          <a:p>
            <a:pPr algn="ctr">
              <a:lnSpc>
                <a:spcPct val="90000"/>
              </a:lnSpc>
              <a:defRPr/>
            </a:pPr>
            <a:r>
              <a:rPr lang="en-US" sz="1600" dirty="0">
                <a:latin typeface="Arial" pitchFamily="34" charset="0"/>
                <a:ea typeface="SimSun" pitchFamily="2" charset="-122"/>
                <a:cs typeface="Arial" pitchFamily="34" charset="0"/>
              </a:rPr>
              <a:t/>
            </a:r>
            <a:br>
              <a:rPr lang="en-US" sz="1600" dirty="0">
                <a:latin typeface="Arial" pitchFamily="34" charset="0"/>
                <a:ea typeface="SimSun" pitchFamily="2" charset="-122"/>
                <a:cs typeface="Arial" pitchFamily="34" charset="0"/>
              </a:rPr>
            </a:br>
            <a:r>
              <a:rPr lang="en-US" sz="1600" dirty="0">
                <a:latin typeface="Arial" pitchFamily="34" charset="0"/>
                <a:ea typeface="SimSun" pitchFamily="2" charset="-122"/>
                <a:cs typeface="Arial" pitchFamily="34" charset="0"/>
              </a:rPr>
              <a:t>Monitor progress through ongoing formative assessment</a:t>
            </a:r>
            <a:endParaRPr lang="en-US" sz="4000" dirty="0">
              <a:latin typeface="Arial" pitchFamily="34" charset="0"/>
              <a:ea typeface="SimSun" pitchFamily="2" charset="-122"/>
              <a:cs typeface="Arial" pitchFamily="34" charset="0"/>
            </a:endParaRP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cxnSp>
        <p:nvCxnSpPr>
          <p:cNvPr id="11278" name="AutoShape 16"/>
          <p:cNvCxnSpPr>
            <a:cxnSpLocks noChangeShapeType="1"/>
          </p:cNvCxnSpPr>
          <p:nvPr/>
        </p:nvCxnSpPr>
        <p:spPr bwMode="auto">
          <a:xfrm>
            <a:off x="5426075" y="3929063"/>
            <a:ext cx="314325" cy="0"/>
          </a:xfrm>
          <a:prstGeom prst="straightConnector1">
            <a:avLst/>
          </a:prstGeom>
          <a:noFill/>
          <a:ln w="9525">
            <a:solidFill>
              <a:srgbClr val="000000"/>
            </a:solidFill>
            <a:round/>
            <a:headEnd/>
            <a:tailEnd type="triangle" w="med" len="med"/>
          </a:ln>
        </p:spPr>
      </p:cxnSp>
      <p:sp>
        <p:nvSpPr>
          <p:cNvPr id="15" name="TextBox 1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19</a:t>
            </a:r>
            <a:endParaRPr lang="en-US" sz="2000" dirty="0">
              <a:latin typeface="Arial" pitchFamily="34" charset="0"/>
              <a:cs typeface="Arial" pitchFamily="34" charset="0"/>
            </a:endParaRPr>
          </a:p>
        </p:txBody>
      </p:sp>
      <p:sp>
        <p:nvSpPr>
          <p:cNvPr id="18" name="TextBox 17"/>
          <p:cNvSpPr txBox="1"/>
          <p:nvPr/>
        </p:nvSpPr>
        <p:spPr>
          <a:xfrm>
            <a:off x="0" y="6211669"/>
            <a:ext cx="3313728" cy="646331"/>
          </a:xfrm>
          <a:prstGeom prst="rect">
            <a:avLst/>
          </a:prstGeom>
          <a:noFill/>
        </p:spPr>
        <p:txBody>
          <a:bodyPr wrap="none" rtlCol="0">
            <a:spAutoFit/>
          </a:bodyPr>
          <a:lstStyle/>
          <a:p>
            <a:r>
              <a:rPr lang="en-US" dirty="0" smtClean="0"/>
              <a:t>SGG 101 Guide - pages 13-14</a:t>
            </a:r>
          </a:p>
          <a:p>
            <a:r>
              <a:rPr lang="en-US" dirty="0" smtClean="0"/>
              <a:t>Simulation – pages 35-37</a:t>
            </a:r>
            <a:endParaRPr lang="en-US" dirty="0"/>
          </a:p>
        </p:txBody>
      </p:sp>
    </p:spTree>
    <p:extLst>
      <p:ext uri="{BB962C8B-B14F-4D97-AF65-F5344CB8AC3E}">
        <p14:creationId xmlns:p14="http://schemas.microsoft.com/office/powerpoint/2010/main" val="7254543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839200" cy="1143000"/>
          </a:xfrm>
        </p:spPr>
        <p:txBody>
          <a:bodyPr anchor="b">
            <a:noAutofit/>
          </a:bodyPr>
          <a:lstStyle/>
          <a:p>
            <a:r>
              <a:rPr lang="en-US" sz="3200" dirty="0" smtClean="0"/>
              <a:t>What is a Student Growth Goal?</a:t>
            </a:r>
            <a:endParaRPr lang="en-US" sz="3200" dirty="0"/>
          </a:p>
        </p:txBody>
      </p:sp>
      <p:sp>
        <p:nvSpPr>
          <p:cNvPr id="6" name="Rectangle 2"/>
          <p:cNvSpPr>
            <a:spLocks noGrp="1" noChangeArrowheads="1"/>
          </p:cNvSpPr>
          <p:nvPr>
            <p:ph sz="half" idx="1"/>
          </p:nvPr>
        </p:nvSpPr>
        <p:spPr>
          <a:xfrm>
            <a:off x="990600" y="1905000"/>
            <a:ext cx="7086600" cy="3733800"/>
          </a:xfrm>
          <a:solidFill>
            <a:schemeClr val="bg1">
              <a:lumMod val="85000"/>
            </a:schemeClr>
          </a:solidFill>
          <a:ln>
            <a:solidFill>
              <a:schemeClr val="tx1"/>
            </a:solidFill>
          </a:ln>
        </p:spPr>
        <p:txBody>
          <a:bodyPr>
            <a:normAutofit lnSpcReduction="10000"/>
          </a:bodyPr>
          <a:lstStyle/>
          <a:p>
            <a:pPr marL="0" indent="0" eaLnBrk="1" hangingPunct="1">
              <a:spcBef>
                <a:spcPct val="50000"/>
              </a:spcBef>
              <a:buFontTx/>
              <a:buNone/>
              <a:tabLst>
                <a:tab pos="2119313" algn="l"/>
                <a:tab pos="2576513" algn="l"/>
              </a:tabLst>
              <a:defRPr/>
            </a:pPr>
            <a:r>
              <a:rPr lang="en-US" sz="2800" b="0" u="sng" dirty="0" smtClean="0"/>
              <a:t>Objective</a:t>
            </a:r>
            <a:r>
              <a:rPr lang="en-US" sz="2800" b="0" dirty="0" smtClean="0"/>
              <a:t> </a:t>
            </a:r>
            <a:r>
              <a:rPr lang="en-US" sz="2400" b="0" dirty="0" smtClean="0"/>
              <a:t>… a statement of an intended outcome of your work:  </a:t>
            </a:r>
          </a:p>
          <a:p>
            <a:pPr marL="0" indent="0" eaLnBrk="1" hangingPunct="1">
              <a:spcBef>
                <a:spcPct val="50000"/>
              </a:spcBef>
              <a:buFontTx/>
              <a:buNone/>
              <a:tabLst>
                <a:tab pos="2119313" algn="l"/>
                <a:tab pos="2576513" algn="l"/>
              </a:tabLst>
              <a:defRPr/>
            </a:pPr>
            <a:r>
              <a:rPr lang="en-US" sz="2400" b="0" dirty="0" smtClean="0"/>
              <a:t>	    </a:t>
            </a:r>
            <a:r>
              <a:rPr lang="en-US" sz="2400" b="0" i="1" dirty="0" smtClean="0"/>
              <a:t>Student Learning</a:t>
            </a:r>
          </a:p>
          <a:p>
            <a:pPr marL="0" indent="0" eaLnBrk="1" hangingPunct="1">
              <a:spcBef>
                <a:spcPct val="50000"/>
              </a:spcBef>
              <a:buFontTx/>
              <a:buNone/>
              <a:tabLst>
                <a:tab pos="2119313" algn="l"/>
                <a:tab pos="2576513" algn="l"/>
              </a:tabLst>
              <a:defRPr/>
            </a:pPr>
            <a:endParaRPr lang="en-US" sz="1600" b="0" i="1" dirty="0" smtClean="0"/>
          </a:p>
          <a:p>
            <a:pPr marL="0" indent="0" eaLnBrk="1" hangingPunct="1">
              <a:spcBef>
                <a:spcPct val="50000"/>
              </a:spcBef>
              <a:buFontTx/>
              <a:buNone/>
              <a:tabLst>
                <a:tab pos="2119313" algn="l"/>
                <a:tab pos="2576513" algn="l"/>
              </a:tabLst>
              <a:defRPr/>
            </a:pPr>
            <a:r>
              <a:rPr lang="en-US" sz="2800" b="0" u="sng" dirty="0" smtClean="0"/>
              <a:t>Distinct from Strategies</a:t>
            </a:r>
          </a:p>
          <a:p>
            <a:pPr lvl="1" eaLnBrk="1" hangingPunct="1">
              <a:spcBef>
                <a:spcPct val="50000"/>
              </a:spcBef>
              <a:buFont typeface="Wingdings" pitchFamily="2" charset="2"/>
              <a:buChar char="ü"/>
              <a:tabLst>
                <a:tab pos="2119313" algn="l"/>
                <a:tab pos="2576513" algn="l"/>
              </a:tabLst>
              <a:defRPr/>
            </a:pPr>
            <a:r>
              <a:rPr lang="en-US" sz="2400" b="0" i="1" dirty="0" smtClean="0"/>
              <a:t>Strategies =  Means </a:t>
            </a:r>
          </a:p>
          <a:p>
            <a:pPr lvl="1" eaLnBrk="1" hangingPunct="1">
              <a:spcBef>
                <a:spcPct val="50000"/>
              </a:spcBef>
              <a:buFont typeface="Wingdings" pitchFamily="2" charset="2"/>
              <a:buChar char="ü"/>
              <a:tabLst>
                <a:tab pos="2119313" algn="l"/>
                <a:tab pos="2576513" algn="l"/>
              </a:tabLst>
              <a:defRPr/>
            </a:pPr>
            <a:r>
              <a:rPr lang="en-US" sz="2400" b="0" i="1" dirty="0" smtClean="0"/>
              <a:t>Objective   =  End</a:t>
            </a:r>
          </a:p>
        </p:txBody>
      </p:sp>
    </p:spTree>
    <p:extLst>
      <p:ext uri="{BB962C8B-B14F-4D97-AF65-F5344CB8AC3E}">
        <p14:creationId xmlns:p14="http://schemas.microsoft.com/office/powerpoint/2010/main" val="10064619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KDE Requirements for SGGs</a:t>
            </a:r>
            <a:endParaRPr lang="en-US" dirty="0"/>
          </a:p>
        </p:txBody>
      </p:sp>
      <p:sp>
        <p:nvSpPr>
          <p:cNvPr id="3" name="Content Placeholder 2"/>
          <p:cNvSpPr>
            <a:spLocks noGrp="1"/>
          </p:cNvSpPr>
          <p:nvPr>
            <p:ph sz="quarter" idx="1"/>
          </p:nvPr>
        </p:nvSpPr>
        <p:spPr>
          <a:xfrm>
            <a:off x="838200" y="1600200"/>
            <a:ext cx="7391400" cy="1600200"/>
          </a:xfrm>
          <a:solidFill>
            <a:schemeClr val="bg1">
              <a:lumMod val="85000"/>
            </a:schemeClr>
          </a:solidFill>
          <a:ln w="19050">
            <a:solidFill>
              <a:schemeClr val="tx1"/>
            </a:solidFill>
          </a:ln>
        </p:spPr>
        <p:txBody>
          <a:bodyPr anchor="ctr" anchorCtr="0">
            <a:noAutofit/>
          </a:bodyPr>
          <a:lstStyle/>
          <a:p>
            <a:pPr marL="406400" indent="-279400"/>
            <a:r>
              <a:rPr lang="en-US" dirty="0" smtClean="0"/>
              <a:t>Must have a proficiency/achievement component</a:t>
            </a:r>
          </a:p>
          <a:p>
            <a:pPr marL="406400" indent="-279400"/>
            <a:r>
              <a:rPr lang="en-US" dirty="0" smtClean="0"/>
              <a:t>Must have a growth component</a:t>
            </a:r>
          </a:p>
          <a:p>
            <a:pPr marL="406400" indent="-279400"/>
            <a:r>
              <a:rPr lang="en-US" dirty="0" smtClean="0"/>
              <a:t>Must be SMART</a:t>
            </a:r>
            <a:endParaRPr lang="en-US"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19</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066800"/>
          </a:xfrm>
        </p:spPr>
        <p:txBody>
          <a:bodyPr anchor="b">
            <a:noAutofit/>
          </a:bodyPr>
          <a:lstStyle/>
          <a:p>
            <a:r>
              <a:rPr lang="en-US" sz="3200" dirty="0" smtClean="0"/>
              <a:t>Which picture </a:t>
            </a:r>
            <a:r>
              <a:rPr lang="en-US" sz="3200" dirty="0"/>
              <a:t>r</a:t>
            </a:r>
            <a:r>
              <a:rPr lang="en-US" sz="3200" dirty="0" smtClean="0"/>
              <a:t>epresents </a:t>
            </a:r>
            <a:r>
              <a:rPr lang="en-US" sz="3200" dirty="0"/>
              <a:t>a</a:t>
            </a:r>
            <a:r>
              <a:rPr lang="en-US" sz="3200" dirty="0" smtClean="0"/>
              <a:t>chievement?</a:t>
            </a:r>
            <a:br>
              <a:rPr lang="en-US" sz="3200" dirty="0" smtClean="0"/>
            </a:br>
            <a:r>
              <a:rPr lang="en-US" sz="3200" dirty="0" smtClean="0"/>
              <a:t>Which represents </a:t>
            </a:r>
            <a:r>
              <a:rPr lang="en-US" sz="3200" dirty="0"/>
              <a:t>p</a:t>
            </a:r>
            <a:r>
              <a:rPr lang="en-US" sz="3200" dirty="0" smtClean="0"/>
              <a:t>rogress?</a:t>
            </a:r>
            <a:endParaRPr lang="en-US" sz="3200" dirty="0"/>
          </a:p>
        </p:txBody>
      </p:sp>
      <p:pic>
        <p:nvPicPr>
          <p:cNvPr id="1030" name="Picture 6" descr="C:\Users\Kate\AppData\Local\Microsoft\Windows\Temporary Internet Files\Content.IE5\94W9SN5B\MM900309757[1].gif"/>
          <p:cNvPicPr>
            <a:picLocks noGrp="1" noChangeAspect="1" noChangeArrowheads="1" noCrop="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bwMode="auto">
          <a:xfrm>
            <a:off x="5210168" y="1897394"/>
            <a:ext cx="3434081" cy="343408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urved Connector 4"/>
          <p:cNvCxnSpPr/>
          <p:nvPr/>
        </p:nvCxnSpPr>
        <p:spPr>
          <a:xfrm flipV="1">
            <a:off x="1295400" y="2743806"/>
            <a:ext cx="2087299" cy="1904394"/>
          </a:xfrm>
          <a:prstGeom prst="curvedConnector3">
            <a:avLst>
              <a:gd name="adj1" fmla="val 50000"/>
            </a:avLst>
          </a:prstGeom>
          <a:ln w="76200">
            <a:solidFill>
              <a:srgbClr val="004992"/>
            </a:solidFill>
            <a:prstDash val="sysDash"/>
            <a:headEnd type="arrow"/>
            <a:tailEnd type="ova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55883" y="2009155"/>
            <a:ext cx="3260358" cy="332232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noChangeArrowheads="1"/>
          </p:cNvPicPr>
          <p:nvPr/>
        </p:nvPicPr>
        <p:blipFill>
          <a:blip r:embed="rId4" cstate="print"/>
          <a:srcRect/>
          <a:stretch>
            <a:fillRect/>
          </a:stretch>
        </p:blipFill>
        <p:spPr bwMode="auto">
          <a:xfrm rot="21119117">
            <a:off x="2343150" y="2097542"/>
            <a:ext cx="1004207" cy="680387"/>
          </a:xfrm>
          <a:prstGeom prst="rect">
            <a:avLst/>
          </a:prstGeom>
          <a:noFill/>
          <a:ln w="9525">
            <a:noFill/>
            <a:miter lim="800000"/>
            <a:headEnd/>
            <a:tailEnd/>
          </a:ln>
          <a:effectLst/>
        </p:spPr>
      </p:pic>
    </p:spTree>
    <p:extLst>
      <p:ext uri="{BB962C8B-B14F-4D97-AF65-F5344CB8AC3E}">
        <p14:creationId xmlns:p14="http://schemas.microsoft.com/office/powerpoint/2010/main" val="3809023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0"/>
            <a:ext cx="8763000" cy="1082675"/>
          </a:xfrm>
        </p:spPr>
        <p:txBody>
          <a:bodyPr anchor="b">
            <a:noAutofit/>
          </a:bodyPr>
          <a:lstStyle/>
          <a:p>
            <a:pPr eaLnBrk="1" hangingPunct="1">
              <a:defRPr/>
            </a:pPr>
            <a:r>
              <a:rPr lang="en-US" sz="3200" dirty="0" smtClean="0">
                <a:ea typeface="ＭＳ Ｐゴシック" pitchFamily="34" charset="-128"/>
              </a:rPr>
              <a:t>Progress (Growth) vs. Achievement (Proficiency) SGGs</a:t>
            </a:r>
          </a:p>
        </p:txBody>
      </p:sp>
      <p:sp>
        <p:nvSpPr>
          <p:cNvPr id="3" name="Content Placeholder 2"/>
          <p:cNvSpPr>
            <a:spLocks noGrp="1"/>
          </p:cNvSpPr>
          <p:nvPr>
            <p:ph sz="half" idx="1"/>
          </p:nvPr>
        </p:nvSpPr>
        <p:spPr>
          <a:xfrm>
            <a:off x="685800" y="1447800"/>
            <a:ext cx="3579813" cy="4592638"/>
          </a:xfrm>
          <a:solidFill>
            <a:schemeClr val="bg1">
              <a:lumMod val="85000"/>
            </a:schemeClr>
          </a:solidFill>
        </p:spPr>
        <p:txBody>
          <a:bodyPr>
            <a:normAutofit/>
          </a:bodyPr>
          <a:lstStyle/>
          <a:p>
            <a:pPr marL="0" indent="0" algn="ctr" eaLnBrk="1" hangingPunct="1">
              <a:buFont typeface="Wingdings" pitchFamily="32" charset="2"/>
              <a:buNone/>
              <a:defRPr/>
            </a:pPr>
            <a:r>
              <a:rPr lang="en-US" dirty="0" smtClean="0">
                <a:solidFill>
                  <a:srgbClr val="C00000"/>
                </a:solidFill>
              </a:rPr>
              <a:t>PROGRESS/GROWTH</a:t>
            </a:r>
          </a:p>
          <a:p>
            <a:pPr marL="0" indent="0" eaLnBrk="1" hangingPunct="1">
              <a:spcBef>
                <a:spcPts val="0"/>
              </a:spcBef>
              <a:spcAft>
                <a:spcPts val="600"/>
              </a:spcAft>
              <a:buFont typeface="Wingdings" pitchFamily="32" charset="2"/>
              <a:buNone/>
              <a:defRPr/>
            </a:pPr>
            <a:endParaRPr lang="en-US" dirty="0" smtClean="0">
              <a:solidFill>
                <a:srgbClr val="C00000"/>
              </a:solidFill>
            </a:endParaRPr>
          </a:p>
          <a:p>
            <a:pPr eaLnBrk="1" hangingPunct="1">
              <a:lnSpc>
                <a:spcPct val="110000"/>
              </a:lnSpc>
              <a:spcBef>
                <a:spcPts val="0"/>
              </a:spcBef>
              <a:spcAft>
                <a:spcPts val="0"/>
              </a:spcAft>
              <a:buFont typeface="Wingdings" pitchFamily="32" charset="2"/>
              <a:buNone/>
              <a:defRPr/>
            </a:pPr>
            <a:r>
              <a:rPr lang="en-US" sz="2400" b="0" dirty="0" smtClean="0"/>
              <a:t>Students will score X%</a:t>
            </a:r>
          </a:p>
          <a:p>
            <a:pPr eaLnBrk="1" hangingPunct="1">
              <a:lnSpc>
                <a:spcPct val="110000"/>
              </a:lnSpc>
              <a:spcBef>
                <a:spcPts val="0"/>
              </a:spcBef>
              <a:spcAft>
                <a:spcPts val="0"/>
              </a:spcAft>
              <a:buFont typeface="Wingdings" pitchFamily="32" charset="2"/>
              <a:buNone/>
              <a:defRPr/>
            </a:pPr>
            <a:r>
              <a:rPr lang="en-US" sz="2400" b="0" dirty="0" smtClean="0"/>
              <a:t>greater on the</a:t>
            </a:r>
          </a:p>
          <a:p>
            <a:pPr eaLnBrk="1" hangingPunct="1">
              <a:lnSpc>
                <a:spcPct val="110000"/>
              </a:lnSpc>
              <a:spcBef>
                <a:spcPts val="0"/>
              </a:spcBef>
              <a:spcAft>
                <a:spcPts val="0"/>
              </a:spcAft>
              <a:buFont typeface="Wingdings" pitchFamily="32" charset="2"/>
              <a:buNone/>
              <a:defRPr/>
            </a:pPr>
            <a:r>
              <a:rPr lang="en-US" sz="2400" b="0" dirty="0" smtClean="0"/>
              <a:t>post-test than on the</a:t>
            </a:r>
          </a:p>
          <a:p>
            <a:pPr eaLnBrk="1" hangingPunct="1">
              <a:lnSpc>
                <a:spcPct val="110000"/>
              </a:lnSpc>
              <a:spcBef>
                <a:spcPts val="0"/>
              </a:spcBef>
              <a:spcAft>
                <a:spcPts val="0"/>
              </a:spcAft>
              <a:buFont typeface="Wingdings" pitchFamily="32" charset="2"/>
              <a:buNone/>
              <a:defRPr/>
            </a:pPr>
            <a:r>
              <a:rPr lang="en-US" sz="2400" b="0" dirty="0" smtClean="0"/>
              <a:t>pre-test.</a:t>
            </a:r>
          </a:p>
          <a:p>
            <a:pPr algn="ctr" eaLnBrk="1" hangingPunct="1">
              <a:lnSpc>
                <a:spcPct val="110000"/>
              </a:lnSpc>
              <a:spcBef>
                <a:spcPts val="0"/>
              </a:spcBef>
              <a:spcAft>
                <a:spcPts val="0"/>
              </a:spcAft>
              <a:buFont typeface="Wingdings" pitchFamily="32" charset="2"/>
              <a:buNone/>
              <a:defRPr/>
            </a:pPr>
            <a:r>
              <a:rPr lang="en-US" sz="2400" b="0" dirty="0" smtClean="0"/>
              <a:t>OR</a:t>
            </a:r>
          </a:p>
          <a:p>
            <a:pPr eaLnBrk="1" hangingPunct="1">
              <a:lnSpc>
                <a:spcPct val="110000"/>
              </a:lnSpc>
              <a:spcBef>
                <a:spcPts val="0"/>
              </a:spcBef>
              <a:spcAft>
                <a:spcPts val="0"/>
              </a:spcAft>
              <a:buFont typeface="Wingdings" pitchFamily="32" charset="2"/>
              <a:buNone/>
              <a:defRPr/>
            </a:pPr>
            <a:r>
              <a:rPr lang="en-US" sz="2400" b="0" dirty="0" smtClean="0"/>
              <a:t>Students will increase</a:t>
            </a:r>
          </a:p>
          <a:p>
            <a:pPr eaLnBrk="1" hangingPunct="1">
              <a:lnSpc>
                <a:spcPct val="110000"/>
              </a:lnSpc>
              <a:spcBef>
                <a:spcPts val="0"/>
              </a:spcBef>
              <a:spcAft>
                <a:spcPts val="0"/>
              </a:spcAft>
              <a:buFont typeface="Wingdings" pitchFamily="32" charset="2"/>
              <a:buNone/>
              <a:defRPr/>
            </a:pPr>
            <a:r>
              <a:rPr lang="en-US" sz="2400" b="0" dirty="0" smtClean="0"/>
              <a:t>their performance by X</a:t>
            </a:r>
          </a:p>
          <a:p>
            <a:pPr eaLnBrk="1" hangingPunct="1">
              <a:lnSpc>
                <a:spcPct val="110000"/>
              </a:lnSpc>
              <a:spcBef>
                <a:spcPts val="0"/>
              </a:spcBef>
              <a:spcAft>
                <a:spcPts val="0"/>
              </a:spcAft>
              <a:buFont typeface="Wingdings" pitchFamily="32" charset="2"/>
              <a:buNone/>
              <a:defRPr/>
            </a:pPr>
            <a:r>
              <a:rPr lang="en-US" sz="2400" b="0" dirty="0" smtClean="0"/>
              <a:t>performance level on</a:t>
            </a:r>
          </a:p>
          <a:p>
            <a:pPr eaLnBrk="1" hangingPunct="1">
              <a:lnSpc>
                <a:spcPct val="110000"/>
              </a:lnSpc>
              <a:spcBef>
                <a:spcPts val="0"/>
              </a:spcBef>
              <a:spcAft>
                <a:spcPts val="0"/>
              </a:spcAft>
              <a:buFont typeface="Wingdings" pitchFamily="32" charset="2"/>
              <a:buNone/>
              <a:defRPr/>
            </a:pPr>
            <a:r>
              <a:rPr lang="en-US" sz="2400" b="0" dirty="0" smtClean="0"/>
              <a:t>the rubric.</a:t>
            </a:r>
            <a:endParaRPr lang="en-US" sz="2400" b="0" dirty="0"/>
          </a:p>
        </p:txBody>
      </p:sp>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19</a:t>
            </a:r>
            <a:endParaRPr lang="en-US" sz="2000" dirty="0">
              <a:latin typeface="Arial" pitchFamily="34" charset="0"/>
              <a:cs typeface="Arial" pitchFamily="34" charset="0"/>
            </a:endParaRPr>
          </a:p>
        </p:txBody>
      </p:sp>
      <p:sp>
        <p:nvSpPr>
          <p:cNvPr id="6" name="Content Placeholder 2"/>
          <p:cNvSpPr txBox="1">
            <a:spLocks/>
          </p:cNvSpPr>
          <p:nvPr/>
        </p:nvSpPr>
        <p:spPr>
          <a:xfrm>
            <a:off x="4724400" y="1447800"/>
            <a:ext cx="3579813" cy="4592638"/>
          </a:xfrm>
          <a:prstGeom prst="rect">
            <a:avLst/>
          </a:prstGeom>
          <a:solidFill>
            <a:schemeClr val="bg1">
              <a:lumMod val="85000"/>
            </a:schemeClr>
          </a:solidFill>
        </p:spPr>
        <p:txBody>
          <a:bodyPr vert="horz">
            <a:normAutofit/>
          </a:bodyPr>
          <a:lstStyle/>
          <a:p>
            <a:pPr algn="ctr">
              <a:defRPr/>
            </a:pPr>
            <a:r>
              <a:rPr lang="en-US" sz="2400" dirty="0" smtClean="0">
                <a:solidFill>
                  <a:srgbClr val="C00000"/>
                </a:solidFill>
              </a:rPr>
              <a:t>ACHIEVEMENT/ PROFICIENCY</a:t>
            </a:r>
          </a:p>
          <a:p>
            <a:pPr>
              <a:defRPr/>
            </a:pPr>
            <a:endParaRPr lang="en-US" sz="2400" dirty="0" smtClean="0">
              <a:solidFill>
                <a:srgbClr val="C00000"/>
              </a:solidFill>
            </a:endParaRPr>
          </a:p>
          <a:p>
            <a:pPr>
              <a:defRPr/>
            </a:pPr>
            <a:endParaRPr lang="en-US" sz="2400" dirty="0" smtClean="0"/>
          </a:p>
          <a:p>
            <a:pPr>
              <a:defRPr/>
            </a:pPr>
            <a:r>
              <a:rPr lang="en-US" sz="2400" dirty="0" smtClean="0"/>
              <a:t>X% of students will</a:t>
            </a:r>
          </a:p>
          <a:p>
            <a:pPr>
              <a:defRPr/>
            </a:pPr>
            <a:r>
              <a:rPr lang="en-US" sz="2400" dirty="0" smtClean="0"/>
              <a:t>achieve a score of X or</a:t>
            </a:r>
          </a:p>
          <a:p>
            <a:pPr>
              <a:defRPr/>
            </a:pPr>
            <a:r>
              <a:rPr lang="en-US" sz="2400" dirty="0" smtClean="0"/>
              <a:t>higher.</a:t>
            </a:r>
            <a:endParaRPr lang="en-US" sz="2400" dirty="0"/>
          </a:p>
        </p:txBody>
      </p:sp>
    </p:spTree>
    <p:extLst>
      <p:ext uri="{BB962C8B-B14F-4D97-AF65-F5344CB8AC3E}">
        <p14:creationId xmlns:p14="http://schemas.microsoft.com/office/powerpoint/2010/main" val="135700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a:xfrm>
            <a:off x="381000" y="0"/>
            <a:ext cx="8763000" cy="1066800"/>
          </a:xfrm>
        </p:spPr>
        <p:txBody>
          <a:bodyPr anchor="b">
            <a:normAutofit/>
          </a:bodyPr>
          <a:lstStyle/>
          <a:p>
            <a:pPr eaLnBrk="1" hangingPunct="1">
              <a:defRPr/>
            </a:pPr>
            <a:r>
              <a:rPr lang="en-US" dirty="0" smtClean="0">
                <a:ea typeface="ＭＳ Ｐゴシック" pitchFamily="34" charset="-128"/>
              </a:rPr>
              <a:t>What Makes SGGs SMART?</a:t>
            </a:r>
          </a:p>
        </p:txBody>
      </p:sp>
      <p:sp>
        <p:nvSpPr>
          <p:cNvPr id="2" name="Content Placeholder 1"/>
          <p:cNvSpPr>
            <a:spLocks noGrp="1"/>
          </p:cNvSpPr>
          <p:nvPr>
            <p:ph sz="half" idx="1"/>
          </p:nvPr>
        </p:nvSpPr>
        <p:spPr>
          <a:xfrm>
            <a:off x="1577975" y="1676400"/>
            <a:ext cx="7243763" cy="5030788"/>
          </a:xfrm>
        </p:spPr>
        <p:txBody>
          <a:bodyPr>
            <a:normAutofit/>
          </a:bodyPr>
          <a:lstStyle/>
          <a:p>
            <a:pPr>
              <a:spcBef>
                <a:spcPts val="0"/>
              </a:spcBef>
              <a:spcAft>
                <a:spcPts val="1200"/>
              </a:spcAft>
              <a:buClrTx/>
              <a:buSzPct val="100000"/>
              <a:buFont typeface="Wingdings" pitchFamily="2" charset="2"/>
              <a:buChar char="§"/>
              <a:defRPr/>
            </a:pPr>
            <a:r>
              <a:rPr lang="en-US" sz="4000" dirty="0" smtClean="0">
                <a:solidFill>
                  <a:srgbClr val="004992"/>
                </a:solidFill>
              </a:rPr>
              <a:t>S</a:t>
            </a:r>
            <a:r>
              <a:rPr lang="en-US" sz="4000" b="0" dirty="0" smtClean="0"/>
              <a:t>pecific</a:t>
            </a:r>
            <a:endParaRPr lang="en-US" sz="4000" b="0" dirty="0"/>
          </a:p>
          <a:p>
            <a:pPr>
              <a:spcBef>
                <a:spcPts val="0"/>
              </a:spcBef>
              <a:spcAft>
                <a:spcPts val="1200"/>
              </a:spcAft>
              <a:buClrTx/>
              <a:buSzPct val="100000"/>
              <a:buFont typeface="Wingdings" pitchFamily="2" charset="2"/>
              <a:buChar char="§"/>
              <a:defRPr/>
            </a:pPr>
            <a:r>
              <a:rPr lang="en-US" sz="4000" dirty="0" smtClean="0">
                <a:solidFill>
                  <a:srgbClr val="004992"/>
                </a:solidFill>
              </a:rPr>
              <a:t>M</a:t>
            </a:r>
            <a:r>
              <a:rPr lang="en-US" sz="4000" b="0" dirty="0" smtClean="0"/>
              <a:t>easurable</a:t>
            </a:r>
            <a:endParaRPr lang="en-US" sz="4000" b="0" dirty="0"/>
          </a:p>
          <a:p>
            <a:pPr>
              <a:spcBef>
                <a:spcPts val="0"/>
              </a:spcBef>
              <a:spcAft>
                <a:spcPts val="1200"/>
              </a:spcAft>
              <a:buClrTx/>
              <a:buSzPct val="100000"/>
              <a:buFont typeface="Wingdings" pitchFamily="2" charset="2"/>
              <a:buChar char="§"/>
              <a:defRPr/>
            </a:pPr>
            <a:r>
              <a:rPr lang="en-US" sz="4000" dirty="0" smtClean="0">
                <a:solidFill>
                  <a:srgbClr val="004992"/>
                </a:solidFill>
              </a:rPr>
              <a:t>A</a:t>
            </a:r>
            <a:r>
              <a:rPr lang="en-US" sz="4000" b="0" dirty="0" smtClean="0"/>
              <a:t>ppropriate</a:t>
            </a:r>
            <a:endParaRPr lang="en-US" sz="4000" b="0" dirty="0"/>
          </a:p>
          <a:p>
            <a:pPr>
              <a:spcBef>
                <a:spcPts val="0"/>
              </a:spcBef>
              <a:spcAft>
                <a:spcPts val="1200"/>
              </a:spcAft>
              <a:buClrTx/>
              <a:buSzPct val="100000"/>
              <a:buFont typeface="Wingdings" pitchFamily="2" charset="2"/>
              <a:buChar char="§"/>
              <a:defRPr/>
            </a:pPr>
            <a:r>
              <a:rPr lang="en-US" sz="4000" dirty="0" smtClean="0">
                <a:solidFill>
                  <a:srgbClr val="004992"/>
                </a:solidFill>
              </a:rPr>
              <a:t>R</a:t>
            </a:r>
            <a:r>
              <a:rPr lang="en-US" sz="4000" b="0" dirty="0" smtClean="0"/>
              <a:t>ealistic</a:t>
            </a:r>
            <a:endParaRPr lang="en-US" sz="4000" b="0" dirty="0"/>
          </a:p>
          <a:p>
            <a:pPr>
              <a:spcBef>
                <a:spcPts val="0"/>
              </a:spcBef>
              <a:spcAft>
                <a:spcPts val="1200"/>
              </a:spcAft>
              <a:buClrTx/>
              <a:buSzPct val="100000"/>
              <a:buFont typeface="Wingdings" pitchFamily="2" charset="2"/>
              <a:buChar char="§"/>
              <a:defRPr/>
            </a:pPr>
            <a:r>
              <a:rPr lang="en-US" sz="4000" dirty="0" smtClean="0">
                <a:solidFill>
                  <a:srgbClr val="004992"/>
                </a:solidFill>
              </a:rPr>
              <a:t>T</a:t>
            </a:r>
            <a:r>
              <a:rPr lang="en-US" sz="4000" b="0" dirty="0" smtClean="0"/>
              <a:t>ime-bound</a:t>
            </a:r>
            <a:endParaRPr lang="en-US" sz="4000" b="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19</a:t>
            </a:r>
            <a:endParaRPr lang="en-US" sz="2000" dirty="0">
              <a:latin typeface="Arial" pitchFamily="34" charset="0"/>
              <a:cs typeface="Arial" pitchFamily="34" charset="0"/>
            </a:endParaRPr>
          </a:p>
        </p:txBody>
      </p:sp>
      <p:sp>
        <p:nvSpPr>
          <p:cNvPr id="5" name="TextBox 4"/>
          <p:cNvSpPr txBox="1"/>
          <p:nvPr/>
        </p:nvSpPr>
        <p:spPr>
          <a:xfrm>
            <a:off x="0" y="6488668"/>
            <a:ext cx="3365024" cy="369332"/>
          </a:xfrm>
          <a:prstGeom prst="rect">
            <a:avLst/>
          </a:prstGeom>
          <a:noFill/>
        </p:spPr>
        <p:txBody>
          <a:bodyPr wrap="none" rtlCol="0">
            <a:spAutoFit/>
          </a:bodyPr>
          <a:lstStyle/>
          <a:p>
            <a:r>
              <a:rPr lang="en-US" dirty="0" smtClean="0"/>
              <a:t>SGG 101 Guide – pages 19-20</a:t>
            </a:r>
            <a:endParaRPr lang="en-US" dirty="0"/>
          </a:p>
        </p:txBody>
      </p:sp>
    </p:spTree>
    <p:extLst>
      <p:ext uri="{BB962C8B-B14F-4D97-AF65-F5344CB8AC3E}">
        <p14:creationId xmlns:p14="http://schemas.microsoft.com/office/powerpoint/2010/main" val="255562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US" dirty="0" smtClean="0"/>
              <a:t>Today’s Objectives</a:t>
            </a:r>
            <a:endParaRPr lang="en-US" dirty="0"/>
          </a:p>
        </p:txBody>
      </p:sp>
      <p:sp>
        <p:nvSpPr>
          <p:cNvPr id="3" name="Content Placeholder 2"/>
          <p:cNvSpPr>
            <a:spLocks noGrp="1"/>
          </p:cNvSpPr>
          <p:nvPr>
            <p:ph sz="quarter" idx="1"/>
          </p:nvPr>
        </p:nvSpPr>
        <p:spPr>
          <a:xfrm>
            <a:off x="612648" y="1600200"/>
            <a:ext cx="8153400" cy="4191000"/>
          </a:xfrm>
          <a:solidFill>
            <a:schemeClr val="bg1">
              <a:lumMod val="85000"/>
            </a:schemeClr>
          </a:solidFill>
          <a:ln w="19050">
            <a:solidFill>
              <a:schemeClr val="tx1"/>
            </a:solidFill>
          </a:ln>
        </p:spPr>
        <p:txBody>
          <a:bodyPr anchor="ctr" anchorCtr="0">
            <a:noAutofit/>
          </a:bodyPr>
          <a:lstStyle/>
          <a:p>
            <a:pPr marL="457200" indent="-457200">
              <a:spcAft>
                <a:spcPts val="600"/>
              </a:spcAft>
              <a:buFont typeface="+mj-lt"/>
              <a:buAutoNum type="arabicPeriod"/>
            </a:pPr>
            <a:r>
              <a:rPr lang="en-US" dirty="0" smtClean="0"/>
              <a:t>Leave in a better position to understand:</a:t>
            </a:r>
          </a:p>
          <a:p>
            <a:pPr marL="685800"/>
            <a:r>
              <a:rPr lang="en-US" dirty="0" smtClean="0"/>
              <a:t>the complexities of getting SGGs right,</a:t>
            </a:r>
          </a:p>
          <a:p>
            <a:pPr marL="685800"/>
            <a:r>
              <a:rPr lang="en-US" dirty="0" smtClean="0"/>
              <a:t>the importance of getting SGGs right, and</a:t>
            </a:r>
          </a:p>
          <a:p>
            <a:pPr marL="685800"/>
            <a:r>
              <a:rPr lang="en-US" dirty="0" smtClean="0"/>
              <a:t>the support that teachers need to do it right.</a:t>
            </a:r>
          </a:p>
          <a:p>
            <a:pPr marL="457200" indent="-457200">
              <a:spcAft>
                <a:spcPts val="600"/>
              </a:spcAft>
              <a:buFont typeface="+mj-lt"/>
              <a:buAutoNum type="arabicPeriod" startAt="2"/>
            </a:pPr>
            <a:r>
              <a:rPr lang="en-US" dirty="0" smtClean="0"/>
              <a:t>Realize that there are two ways to implement SGGs:</a:t>
            </a:r>
          </a:p>
          <a:p>
            <a:pPr marL="685800"/>
            <a:r>
              <a:rPr lang="en-US" dirty="0" smtClean="0"/>
              <a:t>as a state add-on requirement – letter of the law, or</a:t>
            </a:r>
          </a:p>
          <a:p>
            <a:pPr marL="685800"/>
            <a:r>
              <a:rPr lang="en-US" dirty="0" smtClean="0"/>
              <a:t>properly and fully as a catalyst for deep and rich teacher and school improvement.</a:t>
            </a:r>
          </a:p>
        </p:txBody>
      </p:sp>
      <p:sp>
        <p:nvSpPr>
          <p:cNvPr id="4" name="TextBox 3"/>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a:xfrm>
            <a:off x="381000" y="0"/>
            <a:ext cx="8077200" cy="1143000"/>
          </a:xfrm>
        </p:spPr>
        <p:txBody>
          <a:bodyPr anchor="b">
            <a:normAutofit/>
          </a:bodyPr>
          <a:lstStyle/>
          <a:p>
            <a:pPr eaLnBrk="1" hangingPunct="1">
              <a:defRPr/>
            </a:pPr>
            <a:r>
              <a:rPr lang="en-US" dirty="0" smtClean="0">
                <a:ea typeface="ＭＳ Ｐゴシック" pitchFamily="34" charset="-128"/>
              </a:rPr>
              <a:t>SPECIFIC</a:t>
            </a:r>
          </a:p>
        </p:txBody>
      </p:sp>
      <p:sp>
        <p:nvSpPr>
          <p:cNvPr id="5" name="Content Placeholder 4"/>
          <p:cNvSpPr>
            <a:spLocks noGrp="1"/>
          </p:cNvSpPr>
          <p:nvPr>
            <p:ph sz="quarter" idx="1"/>
          </p:nvPr>
        </p:nvSpPr>
        <p:spPr>
          <a:xfrm>
            <a:off x="914400" y="1676400"/>
            <a:ext cx="7315200" cy="2209800"/>
          </a:xfrm>
          <a:solidFill>
            <a:schemeClr val="bg1">
              <a:lumMod val="85000"/>
            </a:schemeClr>
          </a:solidFill>
          <a:ln>
            <a:solidFill>
              <a:schemeClr val="tx1"/>
            </a:solidFill>
          </a:ln>
        </p:spPr>
        <p:txBody>
          <a:bodyPr anchor="ctr">
            <a:noAutofit/>
          </a:bodyPr>
          <a:lstStyle/>
          <a:p>
            <a:pPr>
              <a:spcBef>
                <a:spcPts val="0"/>
              </a:spcBef>
              <a:spcAft>
                <a:spcPts val="1200"/>
              </a:spcAft>
              <a:buClrTx/>
              <a:buSzPct val="100000"/>
              <a:buFont typeface="Wingdings" pitchFamily="2" charset="2"/>
              <a:buChar char="§"/>
              <a:defRPr/>
            </a:pPr>
            <a:r>
              <a:rPr lang="en-US" sz="2800" b="0" dirty="0" smtClean="0">
                <a:ea typeface="ＭＳ Ｐゴシック" pitchFamily="34" charset="-128"/>
              </a:rPr>
              <a:t>The goal addresses student needs within the content.</a:t>
            </a:r>
          </a:p>
          <a:p>
            <a:pPr>
              <a:spcBef>
                <a:spcPts val="0"/>
              </a:spcBef>
              <a:spcAft>
                <a:spcPts val="1200"/>
              </a:spcAft>
              <a:buClrTx/>
              <a:buSzPct val="100000"/>
              <a:buFont typeface="Wingdings" pitchFamily="2" charset="2"/>
              <a:buChar char="§"/>
              <a:defRPr/>
            </a:pPr>
            <a:r>
              <a:rPr lang="en-US" sz="2800" b="0" dirty="0" smtClean="0">
                <a:ea typeface="ＭＳ Ｐゴシック" pitchFamily="34" charset="-128"/>
              </a:rPr>
              <a:t>The goal is focused on a specific area of need (enduring skill).</a:t>
            </a:r>
            <a:endParaRPr lang="en-US" sz="2800" b="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16260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a:xfrm>
            <a:off x="381000" y="0"/>
            <a:ext cx="8763000" cy="1143000"/>
          </a:xfrm>
        </p:spPr>
        <p:txBody>
          <a:bodyPr anchor="b">
            <a:normAutofit/>
          </a:bodyPr>
          <a:lstStyle/>
          <a:p>
            <a:pPr eaLnBrk="1" hangingPunct="1">
              <a:defRPr/>
            </a:pPr>
            <a:r>
              <a:rPr lang="en-US" dirty="0" smtClean="0">
                <a:ea typeface="ＭＳ Ｐゴシック" pitchFamily="34" charset="-128"/>
              </a:rPr>
              <a:t>MEASURABLE</a:t>
            </a:r>
          </a:p>
        </p:txBody>
      </p:sp>
      <p:sp>
        <p:nvSpPr>
          <p:cNvPr id="23555" name="Content Placeholder 1"/>
          <p:cNvSpPr>
            <a:spLocks noGrp="1"/>
          </p:cNvSpPr>
          <p:nvPr>
            <p:ph sz="half" idx="1"/>
          </p:nvPr>
        </p:nvSpPr>
        <p:spPr>
          <a:xfrm>
            <a:off x="914400" y="1752600"/>
            <a:ext cx="7315200" cy="1905000"/>
          </a:xfrm>
          <a:solidFill>
            <a:schemeClr val="bg1">
              <a:lumMod val="85000"/>
            </a:schemeClr>
          </a:solidFill>
          <a:ln>
            <a:solidFill>
              <a:schemeClr val="tx1"/>
            </a:solidFill>
          </a:ln>
        </p:spPr>
        <p:txBody>
          <a:bodyPr anchor="ctr">
            <a:noAutofit/>
          </a:bodyPr>
          <a:lstStyle/>
          <a:p>
            <a:r>
              <a:rPr lang="en-US" sz="2800" dirty="0" smtClean="0"/>
              <a:t>Appropriate instrument or measure is selected to assess the goal.</a:t>
            </a:r>
          </a:p>
          <a:p>
            <a:r>
              <a:rPr lang="en-US" sz="2800" dirty="0" smtClean="0"/>
              <a:t>The goal is measurable and uses an appropriate instrument.</a:t>
            </a:r>
            <a:endParaRPr lang="en-US" sz="2800" dirty="0"/>
          </a:p>
        </p:txBody>
      </p:sp>
      <p:sp>
        <p:nvSpPr>
          <p:cNvPr id="5" name="TextBox 4"/>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985904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a:xfrm>
            <a:off x="457200" y="0"/>
            <a:ext cx="8686800" cy="1143000"/>
          </a:xfrm>
        </p:spPr>
        <p:txBody>
          <a:bodyPr anchor="b">
            <a:normAutofit/>
          </a:bodyPr>
          <a:lstStyle/>
          <a:p>
            <a:pPr eaLnBrk="1" hangingPunct="1">
              <a:defRPr/>
            </a:pPr>
            <a:r>
              <a:rPr lang="en-US" dirty="0" smtClean="0">
                <a:ea typeface="ＭＳ Ｐゴシック" pitchFamily="34" charset="-128"/>
              </a:rPr>
              <a:t>APPROPRIATE</a:t>
            </a:r>
          </a:p>
        </p:txBody>
      </p:sp>
      <p:sp>
        <p:nvSpPr>
          <p:cNvPr id="24579" name="Content Placeholder 1"/>
          <p:cNvSpPr>
            <a:spLocks noGrp="1"/>
          </p:cNvSpPr>
          <p:nvPr>
            <p:ph sz="half" idx="1"/>
          </p:nvPr>
        </p:nvSpPr>
        <p:spPr>
          <a:xfrm>
            <a:off x="914400" y="1752600"/>
            <a:ext cx="7315200" cy="2362200"/>
          </a:xfrm>
          <a:solidFill>
            <a:schemeClr val="bg1">
              <a:lumMod val="85000"/>
            </a:schemeClr>
          </a:solidFill>
          <a:ln>
            <a:solidFill>
              <a:schemeClr val="tx1"/>
            </a:solidFill>
          </a:ln>
        </p:spPr>
        <p:txBody>
          <a:bodyPr anchor="ctr">
            <a:noAutofit/>
          </a:bodyPr>
          <a:lstStyle/>
          <a:p>
            <a:r>
              <a:rPr lang="en-US" sz="2800" dirty="0" smtClean="0"/>
              <a:t>The goal is clearly related to the role and responsibilities of the teacher.</a:t>
            </a:r>
          </a:p>
          <a:p>
            <a:r>
              <a:rPr lang="en-US" sz="2800" dirty="0" smtClean="0"/>
              <a:t>The goal is standards-based and directly related to the subject and students that the teacher teaches.</a:t>
            </a:r>
            <a:endParaRPr lang="en-US" sz="2800" b="0" dirty="0" smtClean="0">
              <a:ea typeface="ＭＳ Ｐゴシック" pitchFamily="34" charset="-128"/>
            </a:endParaRP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8523831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381000" y="0"/>
            <a:ext cx="8763000" cy="1066800"/>
          </a:xfrm>
        </p:spPr>
        <p:txBody>
          <a:bodyPr anchor="b">
            <a:noAutofit/>
          </a:bodyPr>
          <a:lstStyle/>
          <a:p>
            <a:pPr>
              <a:defRPr/>
            </a:pPr>
            <a:r>
              <a:rPr lang="en-US" dirty="0" smtClean="0">
                <a:ea typeface="ＭＳ Ｐゴシック" pitchFamily="34" charset="-128"/>
              </a:rPr>
              <a:t>REALISTIC</a:t>
            </a:r>
          </a:p>
        </p:txBody>
      </p:sp>
      <p:sp>
        <p:nvSpPr>
          <p:cNvPr id="25603" name="Content Placeholder 1"/>
          <p:cNvSpPr>
            <a:spLocks noGrp="1"/>
          </p:cNvSpPr>
          <p:nvPr>
            <p:ph sz="half" idx="1"/>
          </p:nvPr>
        </p:nvSpPr>
        <p:spPr>
          <a:xfrm>
            <a:off x="762000" y="1752600"/>
            <a:ext cx="7696200" cy="1752600"/>
          </a:xfrm>
          <a:solidFill>
            <a:schemeClr val="bg1">
              <a:lumMod val="85000"/>
            </a:schemeClr>
          </a:solidFill>
          <a:ln>
            <a:solidFill>
              <a:schemeClr val="tx1"/>
            </a:solidFill>
          </a:ln>
        </p:spPr>
        <p:txBody>
          <a:bodyPr anchor="ctr">
            <a:noAutofit/>
          </a:bodyPr>
          <a:lstStyle/>
          <a:p>
            <a:r>
              <a:rPr lang="en-US" sz="2800" dirty="0" smtClean="0"/>
              <a:t>The goal is attainable. </a:t>
            </a:r>
          </a:p>
          <a:p>
            <a:r>
              <a:rPr lang="en-US" sz="2800" dirty="0" smtClean="0"/>
              <a:t>The goal is doable, but rigorous and stretches the outer bounds of what is attainable.</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177045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a:xfrm>
            <a:off x="381000" y="0"/>
            <a:ext cx="6964680" cy="1066800"/>
          </a:xfrm>
        </p:spPr>
        <p:txBody>
          <a:bodyPr anchor="b">
            <a:normAutofit/>
          </a:bodyPr>
          <a:lstStyle/>
          <a:p>
            <a:pPr eaLnBrk="1" hangingPunct="1">
              <a:defRPr/>
            </a:pPr>
            <a:r>
              <a:rPr lang="en-US" dirty="0" smtClean="0">
                <a:ea typeface="ＭＳ Ｐゴシック" pitchFamily="34" charset="-128"/>
              </a:rPr>
              <a:t>TIME-BOUND</a:t>
            </a:r>
          </a:p>
        </p:txBody>
      </p:sp>
      <p:sp>
        <p:nvSpPr>
          <p:cNvPr id="26627" name="Content Placeholder 1"/>
          <p:cNvSpPr>
            <a:spLocks noGrp="1"/>
          </p:cNvSpPr>
          <p:nvPr>
            <p:ph sz="half" idx="1"/>
          </p:nvPr>
        </p:nvSpPr>
        <p:spPr>
          <a:xfrm>
            <a:off x="914400" y="1752600"/>
            <a:ext cx="7315200" cy="2362200"/>
          </a:xfrm>
          <a:solidFill>
            <a:schemeClr val="bg1">
              <a:lumMod val="85000"/>
            </a:schemeClr>
          </a:solidFill>
          <a:ln>
            <a:solidFill>
              <a:schemeClr val="tx1"/>
            </a:solidFill>
          </a:ln>
        </p:spPr>
        <p:txBody>
          <a:bodyPr anchor="ctr">
            <a:noAutofit/>
          </a:bodyPr>
          <a:lstStyle/>
          <a:p>
            <a:r>
              <a:rPr lang="en-US" sz="2800" dirty="0" smtClean="0"/>
              <a:t>The goal is contained to a single school year/course.</a:t>
            </a:r>
          </a:p>
          <a:p>
            <a:r>
              <a:rPr lang="en-US" sz="2800" dirty="0" smtClean="0"/>
              <a:t>The goal is bound by a timeline that is definitive and allows for determining goal attainment.</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3316623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092440" cy="1066800"/>
          </a:xfrm>
        </p:spPr>
        <p:txBody>
          <a:bodyPr anchor="b"/>
          <a:lstStyle/>
          <a:p>
            <a:r>
              <a:rPr lang="en-US" dirty="0" smtClean="0"/>
              <a:t>Example SMART SGG</a:t>
            </a:r>
            <a:endParaRPr lang="en-US" dirty="0"/>
          </a:p>
        </p:txBody>
      </p:sp>
      <p:sp>
        <p:nvSpPr>
          <p:cNvPr id="5" name="Content Placeholder 4"/>
          <p:cNvSpPr>
            <a:spLocks noGrp="1"/>
          </p:cNvSpPr>
          <p:nvPr>
            <p:ph sz="quarter" idx="1"/>
          </p:nvPr>
        </p:nvSpPr>
        <p:spPr>
          <a:xfrm>
            <a:off x="313253" y="1381328"/>
            <a:ext cx="4484645" cy="4867072"/>
          </a:xfrm>
        </p:spPr>
        <p:txBody>
          <a:bodyPr>
            <a:noAutofit/>
          </a:bodyPr>
          <a:lstStyle/>
          <a:p>
            <a:pPr marL="0" indent="0">
              <a:spcAft>
                <a:spcPts val="600"/>
              </a:spcAft>
              <a:buNone/>
            </a:pPr>
            <a:r>
              <a:rPr lang="en-US" sz="1800" dirty="0" smtClean="0"/>
              <a:t>During the current school year, every student will make measureable progress in mathematical problem solving, as measured by the district rubric. Students will improve their scores as follows:</a:t>
            </a:r>
          </a:p>
          <a:p>
            <a:pPr marL="508000" indent="-152400">
              <a:spcAft>
                <a:spcPts val="600"/>
              </a:spcAft>
            </a:pPr>
            <a:r>
              <a:rPr lang="en-US" sz="1800" dirty="0" smtClean="0"/>
              <a:t> All students will improve by at least one level.</a:t>
            </a:r>
          </a:p>
          <a:p>
            <a:pPr lvl="1">
              <a:spcBef>
                <a:spcPts val="0"/>
              </a:spcBef>
              <a:buFont typeface="Wingdings" pitchFamily="2" charset="2"/>
              <a:buChar char="§"/>
            </a:pPr>
            <a:r>
              <a:rPr lang="en-US" sz="1800" dirty="0" smtClean="0"/>
              <a:t>Students at Level zero will  increase by two levels. </a:t>
            </a:r>
          </a:p>
          <a:p>
            <a:pPr lvl="1">
              <a:spcAft>
                <a:spcPts val="1200"/>
              </a:spcAft>
              <a:buFont typeface="Wingdings" pitchFamily="2" charset="2"/>
              <a:buChar char="§"/>
            </a:pPr>
            <a:r>
              <a:rPr lang="en-US" sz="1800" dirty="0" smtClean="0"/>
              <a:t>Students scoring at Level 3 will be rescored on a higher level rubric and will increase their performance by at least one level.</a:t>
            </a:r>
          </a:p>
          <a:p>
            <a:pPr marL="0" lvl="1" indent="0">
              <a:spcBef>
                <a:spcPts val="0"/>
              </a:spcBef>
              <a:spcAft>
                <a:spcPts val="1200"/>
              </a:spcAft>
              <a:buNone/>
            </a:pPr>
            <a:r>
              <a:rPr lang="en-US" sz="1800" dirty="0" smtClean="0"/>
              <a:t>Seventy percent of students will be at Level 2 by year’s end.</a:t>
            </a:r>
          </a:p>
          <a:p>
            <a:pPr lvl="1">
              <a:lnSpc>
                <a:spcPct val="120000"/>
              </a:lnSpc>
              <a:spcBef>
                <a:spcPts val="0"/>
              </a:spcBef>
              <a:spcAft>
                <a:spcPts val="1200"/>
              </a:spcAft>
              <a:buFont typeface="Wingdings" pitchFamily="2" charset="2"/>
              <a:buChar char="§"/>
            </a:pPr>
            <a:endParaRPr lang="en-US" sz="1800" dirty="0"/>
          </a:p>
        </p:txBody>
      </p:sp>
      <p:sp>
        <p:nvSpPr>
          <p:cNvPr id="6" name="Rectangle 5"/>
          <p:cNvSpPr/>
          <p:nvPr/>
        </p:nvSpPr>
        <p:spPr>
          <a:xfrm>
            <a:off x="4876800" y="1905000"/>
            <a:ext cx="3968885" cy="3429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800" b="1" dirty="0" smtClean="0">
                <a:solidFill>
                  <a:schemeClr val="tx1"/>
                </a:solidFill>
                <a:latin typeface="Arial" pitchFamily="34" charset="0"/>
                <a:cs typeface="Arial" pitchFamily="34" charset="0"/>
              </a:rPr>
              <a:t>SMART SGGs are: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Specific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Measurable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Appropriate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Realistic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Time-bound</a:t>
            </a:r>
          </a:p>
        </p:txBody>
      </p:sp>
      <p:sp>
        <p:nvSpPr>
          <p:cNvPr id="7" name="TextBox 6"/>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2080568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97240" cy="1066800"/>
          </a:xfrm>
        </p:spPr>
        <p:txBody>
          <a:bodyPr anchor="b">
            <a:normAutofit/>
          </a:bodyPr>
          <a:lstStyle/>
          <a:p>
            <a:r>
              <a:rPr lang="en-US" dirty="0" smtClean="0"/>
              <a:t>Example SMART SGG: Specific</a:t>
            </a:r>
            <a:endParaRPr lang="en-US" dirty="0"/>
          </a:p>
        </p:txBody>
      </p:sp>
      <p:sp>
        <p:nvSpPr>
          <p:cNvPr id="5" name="Content Placeholder 4"/>
          <p:cNvSpPr>
            <a:spLocks noGrp="1"/>
          </p:cNvSpPr>
          <p:nvPr>
            <p:ph sz="quarter" idx="1"/>
          </p:nvPr>
        </p:nvSpPr>
        <p:spPr>
          <a:xfrm>
            <a:off x="461967" y="1364467"/>
            <a:ext cx="8220066" cy="4495800"/>
          </a:xfrm>
        </p:spPr>
        <p:txBody>
          <a:bodyPr>
            <a:noAutofit/>
          </a:bodyPr>
          <a:lstStyle/>
          <a:p>
            <a:pPr marL="0" indent="0">
              <a:lnSpc>
                <a:spcPct val="120000"/>
              </a:lnSpc>
              <a:spcBef>
                <a:spcPts val="0"/>
              </a:spcBef>
              <a:spcAft>
                <a:spcPts val="1200"/>
              </a:spcAft>
              <a:buNone/>
            </a:pPr>
            <a:r>
              <a:rPr lang="en-US" dirty="0" smtClean="0"/>
              <a:t>During the current school year, all students will make measurable progress in mathematical problem solving as measured by the district rubric. Students will improve their scores as follows:</a:t>
            </a:r>
          </a:p>
          <a:p>
            <a:pPr marL="508000" indent="-152400">
              <a:spcAft>
                <a:spcPts val="600"/>
              </a:spcAft>
            </a:pPr>
            <a:r>
              <a:rPr lang="en-US" dirty="0" smtClean="0"/>
              <a:t>All students will improve by at least one level.</a:t>
            </a:r>
          </a:p>
          <a:p>
            <a:pPr lvl="1">
              <a:spcBef>
                <a:spcPts val="0"/>
              </a:spcBef>
              <a:buFont typeface="Wingdings" pitchFamily="2" charset="2"/>
              <a:buChar char="§"/>
            </a:pPr>
            <a:r>
              <a:rPr lang="en-US" sz="2400" dirty="0" smtClean="0"/>
              <a:t>Students at Level zero will  increase by two levels. </a:t>
            </a:r>
          </a:p>
          <a:p>
            <a:pPr lvl="1">
              <a:spcAft>
                <a:spcPts val="1200"/>
              </a:spcAft>
              <a:buFont typeface="Wingdings" pitchFamily="2" charset="2"/>
              <a:buChar char="§"/>
            </a:pPr>
            <a:r>
              <a:rPr lang="en-US" sz="2400" dirty="0" smtClean="0"/>
              <a:t>Students scoring at Level 3 will be rescored on a higher level rubric and will increase their performance by at least one level.</a:t>
            </a:r>
          </a:p>
          <a:p>
            <a:pPr marL="0" lvl="1" indent="0">
              <a:spcBef>
                <a:spcPts val="0"/>
              </a:spcBef>
              <a:spcAft>
                <a:spcPts val="1200"/>
              </a:spcAft>
              <a:buNone/>
            </a:pPr>
            <a:r>
              <a:rPr lang="en-US" sz="2400" dirty="0" smtClean="0"/>
              <a:t>Seventy percent of students will be at Level 2 by year’s end.</a:t>
            </a:r>
          </a:p>
        </p:txBody>
      </p:sp>
      <p:sp>
        <p:nvSpPr>
          <p:cNvPr id="3" name="Rectangle 2"/>
          <p:cNvSpPr/>
          <p:nvPr/>
        </p:nvSpPr>
        <p:spPr>
          <a:xfrm>
            <a:off x="3733800" y="1828800"/>
            <a:ext cx="41910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57200" y="3154679"/>
            <a:ext cx="8305800" cy="233172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14017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SMART SGG: Measurable</a:t>
            </a:r>
            <a:endParaRPr lang="en-US" dirty="0"/>
          </a:p>
        </p:txBody>
      </p:sp>
      <p:sp>
        <p:nvSpPr>
          <p:cNvPr id="7" name="Rectangle 6"/>
          <p:cNvSpPr/>
          <p:nvPr/>
        </p:nvSpPr>
        <p:spPr>
          <a:xfrm>
            <a:off x="533400" y="2667000"/>
            <a:ext cx="4191000" cy="44747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
        <p:nvSpPr>
          <p:cNvPr id="11" name="Content Placeholder 4"/>
          <p:cNvSpPr>
            <a:spLocks noGrp="1"/>
          </p:cNvSpPr>
          <p:nvPr>
            <p:ph sz="quarter" idx="1"/>
          </p:nvPr>
        </p:nvSpPr>
        <p:spPr>
          <a:xfrm>
            <a:off x="512767" y="1752600"/>
            <a:ext cx="8097833" cy="4495800"/>
          </a:xfrm>
        </p:spPr>
        <p:txBody>
          <a:bodyPr>
            <a:noAutofit/>
          </a:bodyPr>
          <a:lstStyle/>
          <a:p>
            <a:pPr marL="0" indent="0">
              <a:lnSpc>
                <a:spcPct val="120000"/>
              </a:lnSpc>
              <a:spcBef>
                <a:spcPts val="0"/>
              </a:spcBef>
              <a:spcAft>
                <a:spcPts val="1200"/>
              </a:spcAft>
              <a:buNone/>
            </a:pPr>
            <a:r>
              <a:rPr lang="en-US" dirty="0" smtClean="0"/>
              <a:t>During the current school year, all students will make measurable progress in mathematical problem solving as measured by the district rubric. Students will improve their scores as follows:</a:t>
            </a:r>
          </a:p>
          <a:p>
            <a:pPr marL="508000" indent="-152400">
              <a:spcAft>
                <a:spcPts val="600"/>
              </a:spcAft>
            </a:pPr>
            <a:r>
              <a:rPr lang="en-US" dirty="0" smtClean="0"/>
              <a:t>All students will improve by at least one level.</a:t>
            </a:r>
          </a:p>
          <a:p>
            <a:pPr lvl="1">
              <a:spcBef>
                <a:spcPts val="0"/>
              </a:spcBef>
              <a:buFont typeface="Wingdings" pitchFamily="2" charset="2"/>
              <a:buChar char="§"/>
            </a:pPr>
            <a:r>
              <a:rPr lang="en-US" sz="2400" dirty="0" smtClean="0"/>
              <a:t>Students at Level zero will  increase by two levels. </a:t>
            </a:r>
          </a:p>
          <a:p>
            <a:pPr lvl="1">
              <a:spcAft>
                <a:spcPts val="1200"/>
              </a:spcAft>
              <a:buFont typeface="Wingdings" pitchFamily="2" charset="2"/>
              <a:buChar char="§"/>
            </a:pPr>
            <a:r>
              <a:rPr lang="en-US" sz="2400" dirty="0" smtClean="0"/>
              <a:t>Students scoring at Level 3 will be rescored on a higher level rubric and will increase their performance by at least one level.</a:t>
            </a:r>
          </a:p>
          <a:p>
            <a:pPr marL="0" lvl="1" indent="0">
              <a:spcBef>
                <a:spcPts val="0"/>
              </a:spcBef>
              <a:spcAft>
                <a:spcPts val="1200"/>
              </a:spcAft>
              <a:buNone/>
            </a:pPr>
            <a:r>
              <a:rPr lang="en-US" sz="2400" dirty="0" smtClean="0"/>
              <a:t>Seventy percent of students will be at Level 2 by year’s end. </a:t>
            </a:r>
          </a:p>
        </p:txBody>
      </p:sp>
    </p:spTree>
    <p:extLst>
      <p:ext uri="{BB962C8B-B14F-4D97-AF65-F5344CB8AC3E}">
        <p14:creationId xmlns:p14="http://schemas.microsoft.com/office/powerpoint/2010/main" val="277146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580971" cy="1047750"/>
          </a:xfrm>
        </p:spPr>
        <p:txBody>
          <a:bodyPr anchor="b">
            <a:normAutofit/>
          </a:bodyPr>
          <a:lstStyle/>
          <a:p>
            <a:r>
              <a:rPr lang="en-US" dirty="0" smtClean="0"/>
              <a:t>Example SMART SGG: Appropriate</a:t>
            </a:r>
            <a:endParaRPr lang="en-US" dirty="0"/>
          </a:p>
        </p:txBody>
      </p:sp>
      <p:pic>
        <p:nvPicPr>
          <p:cNvPr id="1026" name="Picture 2" descr="C:\Users\Kate\AppData\Local\Microsoft\Windows\Temporary Internet Files\Content.IE5\METZR52O\MC90043466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524" y="1315656"/>
            <a:ext cx="3463148" cy="457276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
        <p:nvSpPr>
          <p:cNvPr id="8" name="Content Placeholder 4"/>
          <p:cNvSpPr>
            <a:spLocks noGrp="1"/>
          </p:cNvSpPr>
          <p:nvPr>
            <p:ph sz="quarter" idx="1"/>
          </p:nvPr>
        </p:nvSpPr>
        <p:spPr>
          <a:xfrm>
            <a:off x="544298" y="1757728"/>
            <a:ext cx="8097833" cy="4495800"/>
          </a:xfrm>
        </p:spPr>
        <p:txBody>
          <a:bodyPr>
            <a:normAutofit fontScale="92500"/>
          </a:bodyPr>
          <a:lstStyle/>
          <a:p>
            <a:pPr marL="0" indent="0">
              <a:lnSpc>
                <a:spcPct val="120000"/>
              </a:lnSpc>
              <a:spcBef>
                <a:spcPts val="0"/>
              </a:spcBef>
              <a:spcAft>
                <a:spcPts val="1200"/>
              </a:spcAft>
              <a:buNone/>
            </a:pPr>
            <a:r>
              <a:rPr lang="en-US" dirty="0" smtClean="0"/>
              <a:t>During the current school year, all students will make measurable progress in mathematical problem solving as measured by the district rubric. Students will improve their scores as follows:</a:t>
            </a:r>
          </a:p>
          <a:p>
            <a:pPr marL="508000" indent="-152400">
              <a:spcAft>
                <a:spcPts val="600"/>
              </a:spcAft>
            </a:pPr>
            <a:r>
              <a:rPr lang="en-US" dirty="0" smtClean="0"/>
              <a:t>All students will improve by at least one level.</a:t>
            </a:r>
          </a:p>
          <a:p>
            <a:pPr lvl="1">
              <a:spcBef>
                <a:spcPts val="0"/>
              </a:spcBef>
              <a:buFont typeface="Wingdings" pitchFamily="2" charset="2"/>
              <a:buChar char="§"/>
            </a:pPr>
            <a:r>
              <a:rPr lang="en-US" sz="2400" dirty="0" smtClean="0"/>
              <a:t>Students at Level zero will  increase by two levels. </a:t>
            </a:r>
          </a:p>
          <a:p>
            <a:pPr lvl="1">
              <a:spcAft>
                <a:spcPts val="1200"/>
              </a:spcAft>
              <a:buFont typeface="Wingdings" pitchFamily="2" charset="2"/>
              <a:buChar char="§"/>
            </a:pPr>
            <a:r>
              <a:rPr lang="en-US" sz="2400" dirty="0" smtClean="0"/>
              <a:t>Students scoring at Level 3 will be rescored on a higher level rubric and will increase their performance by at least one level.</a:t>
            </a:r>
          </a:p>
          <a:p>
            <a:pPr marL="0" lvl="1" indent="0">
              <a:spcBef>
                <a:spcPts val="0"/>
              </a:spcBef>
              <a:spcAft>
                <a:spcPts val="1200"/>
              </a:spcAft>
              <a:buNone/>
            </a:pPr>
            <a:r>
              <a:rPr lang="en-US" sz="2400" dirty="0" smtClean="0"/>
              <a:t>Seventy percent of students will be at Level 2 by year’s end.</a:t>
            </a:r>
          </a:p>
        </p:txBody>
      </p:sp>
    </p:spTree>
    <p:extLst>
      <p:ext uri="{BB962C8B-B14F-4D97-AF65-F5344CB8AC3E}">
        <p14:creationId xmlns:p14="http://schemas.microsoft.com/office/powerpoint/2010/main" val="202210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763000" cy="1087395"/>
          </a:xfrm>
        </p:spPr>
        <p:txBody>
          <a:bodyPr anchor="b">
            <a:normAutofit/>
          </a:bodyPr>
          <a:lstStyle/>
          <a:p>
            <a:r>
              <a:rPr lang="en-US" dirty="0" smtClean="0"/>
              <a:t>Example SMART SGG: Realistic</a:t>
            </a:r>
            <a:endParaRPr lang="en-US" dirty="0"/>
          </a:p>
        </p:txBody>
      </p:sp>
      <p:sp>
        <p:nvSpPr>
          <p:cNvPr id="11" name="Rectangle 10"/>
          <p:cNvSpPr/>
          <p:nvPr/>
        </p:nvSpPr>
        <p:spPr>
          <a:xfrm>
            <a:off x="5867400" y="3429000"/>
            <a:ext cx="1423481" cy="44747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524000" y="5181600"/>
            <a:ext cx="2438400" cy="44747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
        <p:nvSpPr>
          <p:cNvPr id="8" name="Content Placeholder 4"/>
          <p:cNvSpPr>
            <a:spLocks noGrp="1"/>
          </p:cNvSpPr>
          <p:nvPr>
            <p:ph sz="quarter" idx="1"/>
          </p:nvPr>
        </p:nvSpPr>
        <p:spPr>
          <a:xfrm>
            <a:off x="533400" y="1524000"/>
            <a:ext cx="8097833" cy="4953000"/>
          </a:xfrm>
        </p:spPr>
        <p:txBody>
          <a:bodyPr anchor="ctr" anchorCtr="0">
            <a:noAutofit/>
          </a:bodyPr>
          <a:lstStyle/>
          <a:p>
            <a:pPr marL="0" indent="0">
              <a:lnSpc>
                <a:spcPct val="120000"/>
              </a:lnSpc>
              <a:spcBef>
                <a:spcPts val="0"/>
              </a:spcBef>
              <a:spcAft>
                <a:spcPts val="1200"/>
              </a:spcAft>
              <a:buNone/>
            </a:pPr>
            <a:r>
              <a:rPr lang="en-US" dirty="0" smtClean="0"/>
              <a:t>During the current school year, all students will make measurable progress in mathematical problem solving as measured by the district rubric. Students will improve their scores as follows:</a:t>
            </a:r>
          </a:p>
          <a:p>
            <a:pPr marL="508000" indent="-152400">
              <a:spcAft>
                <a:spcPts val="600"/>
              </a:spcAft>
            </a:pPr>
            <a:r>
              <a:rPr lang="en-US" dirty="0" smtClean="0"/>
              <a:t>All students will improve by at least one level.</a:t>
            </a:r>
          </a:p>
          <a:p>
            <a:pPr lvl="1">
              <a:spcBef>
                <a:spcPts val="0"/>
              </a:spcBef>
              <a:buFont typeface="Wingdings" pitchFamily="2" charset="2"/>
              <a:buChar char="§"/>
            </a:pPr>
            <a:r>
              <a:rPr lang="en-US" sz="2400" dirty="0" smtClean="0"/>
              <a:t>Students at Level zero will  increase by two levels. </a:t>
            </a:r>
          </a:p>
          <a:p>
            <a:pPr lvl="1">
              <a:spcAft>
                <a:spcPts val="1200"/>
              </a:spcAft>
              <a:buFont typeface="Wingdings" pitchFamily="2" charset="2"/>
              <a:buChar char="§"/>
            </a:pPr>
            <a:r>
              <a:rPr lang="en-US" sz="2400" dirty="0" smtClean="0"/>
              <a:t>Students scoring at Level 3 will be rescored on a higher level rubric and will increase their performance by at least one level.</a:t>
            </a:r>
          </a:p>
          <a:p>
            <a:pPr marL="0" lvl="1" indent="0">
              <a:spcBef>
                <a:spcPts val="0"/>
              </a:spcBef>
              <a:spcAft>
                <a:spcPts val="1200"/>
              </a:spcAft>
              <a:buNone/>
            </a:pPr>
            <a:r>
              <a:rPr lang="en-US" sz="2400" dirty="0" smtClean="0"/>
              <a:t>Seventy percent of students will be at Level 2 by year’s end.</a:t>
            </a:r>
          </a:p>
        </p:txBody>
      </p:sp>
      <p:sp>
        <p:nvSpPr>
          <p:cNvPr id="7" name="Rectangle 6"/>
          <p:cNvSpPr/>
          <p:nvPr/>
        </p:nvSpPr>
        <p:spPr>
          <a:xfrm>
            <a:off x="609600" y="5715001"/>
            <a:ext cx="2286000" cy="381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248400" y="3962400"/>
            <a:ext cx="1600200" cy="381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6496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Which of these do effective </a:t>
            </a:r>
            <a:br>
              <a:rPr lang="en-US" sz="3200" dirty="0" smtClean="0"/>
            </a:br>
            <a:r>
              <a:rPr lang="en-US" sz="3200" dirty="0" smtClean="0"/>
              <a:t>teachers do?</a:t>
            </a:r>
            <a:endParaRPr lang="en-US" sz="3200" dirty="0"/>
          </a:p>
        </p:txBody>
      </p:sp>
      <p:sp>
        <p:nvSpPr>
          <p:cNvPr id="3" name="Content Placeholder 2"/>
          <p:cNvSpPr>
            <a:spLocks noGrp="1"/>
          </p:cNvSpPr>
          <p:nvPr>
            <p:ph sz="quarter" idx="1"/>
          </p:nvPr>
        </p:nvSpPr>
        <p:spPr>
          <a:xfrm>
            <a:off x="228600" y="1371600"/>
            <a:ext cx="8610600" cy="4953000"/>
          </a:xfrm>
          <a:solidFill>
            <a:schemeClr val="bg1">
              <a:lumMod val="85000"/>
            </a:schemeClr>
          </a:solidFill>
          <a:ln w="19050">
            <a:solidFill>
              <a:schemeClr val="accent1"/>
            </a:solidFill>
          </a:ln>
        </p:spPr>
        <p:txBody>
          <a:bodyPr>
            <a:noAutofit/>
          </a:bodyPr>
          <a:lstStyle/>
          <a:p>
            <a:pPr>
              <a:spcBef>
                <a:spcPts val="600"/>
              </a:spcBef>
              <a:spcAft>
                <a:spcPts val="600"/>
              </a:spcAft>
              <a:buClrTx/>
              <a:buSzPct val="100000"/>
              <a:buFont typeface="Wingdings" pitchFamily="2" charset="2"/>
              <a:buChar char="§"/>
            </a:pPr>
            <a:r>
              <a:rPr lang="en-US" dirty="0" smtClean="0"/>
              <a:t>Assess students to determine their instructional levels and clarify their academic needs</a:t>
            </a:r>
          </a:p>
          <a:p>
            <a:pPr>
              <a:spcBef>
                <a:spcPts val="600"/>
              </a:spcBef>
              <a:spcAft>
                <a:spcPts val="600"/>
              </a:spcAft>
              <a:buClrTx/>
              <a:buSzPct val="100000"/>
              <a:buFont typeface="Wingdings" pitchFamily="2" charset="2"/>
              <a:buChar char="§"/>
            </a:pPr>
            <a:r>
              <a:rPr lang="en-US" dirty="0" smtClean="0"/>
              <a:t>Set instructional goals for students</a:t>
            </a:r>
          </a:p>
          <a:p>
            <a:pPr>
              <a:spcBef>
                <a:spcPts val="600"/>
              </a:spcBef>
              <a:spcAft>
                <a:spcPts val="600"/>
              </a:spcAft>
              <a:buClrTx/>
              <a:buSzPct val="100000"/>
              <a:buFont typeface="Wingdings" pitchFamily="2" charset="2"/>
              <a:buChar char="§"/>
            </a:pPr>
            <a:r>
              <a:rPr lang="en-US" dirty="0" smtClean="0"/>
              <a:t>Design strategies and identify resources to address identified needs</a:t>
            </a:r>
          </a:p>
          <a:p>
            <a:pPr>
              <a:spcBef>
                <a:spcPts val="600"/>
              </a:spcBef>
              <a:spcAft>
                <a:spcPts val="600"/>
              </a:spcAft>
              <a:buClrTx/>
              <a:buSzPct val="100000"/>
              <a:buFont typeface="Wingdings" pitchFamily="2" charset="2"/>
              <a:buChar char="§"/>
            </a:pPr>
            <a:r>
              <a:rPr lang="en-US" dirty="0" smtClean="0"/>
              <a:t>Monitor and assess student progress throughout the school year and adjust instruction accordingly</a:t>
            </a:r>
          </a:p>
          <a:p>
            <a:pPr>
              <a:spcBef>
                <a:spcPts val="600"/>
              </a:spcBef>
              <a:spcAft>
                <a:spcPts val="600"/>
              </a:spcAft>
              <a:buClrTx/>
              <a:buSzPct val="100000"/>
              <a:buFont typeface="Wingdings" pitchFamily="2" charset="2"/>
              <a:buChar char="§"/>
            </a:pPr>
            <a:r>
              <a:rPr lang="en-US" dirty="0" smtClean="0"/>
              <a:t>Work cooperatively with colleagues to share professional expertise</a:t>
            </a:r>
          </a:p>
          <a:p>
            <a:pPr>
              <a:spcBef>
                <a:spcPts val="600"/>
              </a:spcBef>
              <a:spcAft>
                <a:spcPts val="600"/>
              </a:spcAft>
              <a:buClrTx/>
              <a:buSzPct val="100000"/>
              <a:buFont typeface="Wingdings" pitchFamily="2" charset="2"/>
              <a:buChar char="§"/>
            </a:pPr>
            <a:r>
              <a:rPr lang="en-US" dirty="0" smtClean="0">
                <a:solidFill>
                  <a:srgbClr val="FF0000"/>
                </a:solidFill>
              </a:rPr>
              <a:t>Formalize this process so that the teacher’s effectiveness can be documented and acknowledged</a:t>
            </a:r>
          </a:p>
          <a:p>
            <a:pPr>
              <a:buNone/>
            </a:pPr>
            <a:endParaRPr lang="en-US" dirty="0"/>
          </a:p>
        </p:txBody>
      </p:sp>
      <p:sp>
        <p:nvSpPr>
          <p:cNvPr id="6" name="TextBox 5"/>
          <p:cNvSpPr txBox="1"/>
          <p:nvPr/>
        </p:nvSpPr>
        <p:spPr>
          <a:xfrm>
            <a:off x="2895600" y="533400"/>
            <a:ext cx="2882667" cy="584775"/>
          </a:xfrm>
          <a:prstGeom prst="rect">
            <a:avLst/>
          </a:prstGeom>
          <a:noFill/>
        </p:spPr>
        <p:txBody>
          <a:bodyPr wrap="square" rtlCol="0">
            <a:spAutoFit/>
          </a:bodyPr>
          <a:lstStyle/>
          <a:p>
            <a:r>
              <a:rPr lang="en-US" sz="3200" dirty="0" smtClean="0">
                <a:solidFill>
                  <a:srgbClr val="FF0000"/>
                </a:solidFill>
                <a:latin typeface="Arial" pitchFamily="34" charset="0"/>
                <a:cs typeface="Arial" pitchFamily="34" charset="0"/>
              </a:rPr>
              <a:t>…plus one!</a:t>
            </a:r>
            <a:endParaRPr lang="en-US" sz="3200" dirty="0">
              <a:solidFill>
                <a:srgbClr val="FF0000"/>
              </a:solidFill>
              <a:latin typeface="Arial" pitchFamily="34" charset="0"/>
              <a:cs typeface="Arial" pitchFamily="34" charset="0"/>
            </a:endParaRPr>
          </a:p>
        </p:txBody>
      </p:sp>
      <p:sp>
        <p:nvSpPr>
          <p:cNvPr id="5" name="TextBox 4"/>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72870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763000" cy="1087395"/>
          </a:xfrm>
        </p:spPr>
        <p:txBody>
          <a:bodyPr anchor="b">
            <a:normAutofit/>
          </a:bodyPr>
          <a:lstStyle/>
          <a:p>
            <a:r>
              <a:rPr lang="en-US" dirty="0" smtClean="0"/>
              <a:t>Example SMART SGG: Time-bound</a:t>
            </a:r>
            <a:endParaRPr lang="en-US" dirty="0"/>
          </a:p>
        </p:txBody>
      </p:sp>
      <p:sp>
        <p:nvSpPr>
          <p:cNvPr id="12" name="Rectangle 11"/>
          <p:cNvSpPr/>
          <p:nvPr/>
        </p:nvSpPr>
        <p:spPr>
          <a:xfrm>
            <a:off x="533400" y="1524000"/>
            <a:ext cx="4267200" cy="37127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
        <p:nvSpPr>
          <p:cNvPr id="8" name="Content Placeholder 4"/>
          <p:cNvSpPr>
            <a:spLocks noGrp="1"/>
          </p:cNvSpPr>
          <p:nvPr>
            <p:ph sz="quarter" idx="1"/>
          </p:nvPr>
        </p:nvSpPr>
        <p:spPr>
          <a:xfrm>
            <a:off x="457200" y="1447800"/>
            <a:ext cx="8097833" cy="4953000"/>
          </a:xfrm>
        </p:spPr>
        <p:txBody>
          <a:bodyPr anchor="ctr" anchorCtr="0">
            <a:noAutofit/>
          </a:bodyPr>
          <a:lstStyle/>
          <a:p>
            <a:pPr marL="0" indent="0">
              <a:lnSpc>
                <a:spcPct val="120000"/>
              </a:lnSpc>
              <a:spcBef>
                <a:spcPts val="0"/>
              </a:spcBef>
              <a:spcAft>
                <a:spcPts val="1200"/>
              </a:spcAft>
              <a:buNone/>
            </a:pPr>
            <a:r>
              <a:rPr lang="en-US" dirty="0" smtClean="0"/>
              <a:t>During the current school year, all students will make measurable progress in mathematical problem solving as measured by the district rubric. Students will improve their scores as follows:</a:t>
            </a:r>
          </a:p>
          <a:p>
            <a:pPr marL="508000" indent="-152400">
              <a:spcAft>
                <a:spcPts val="600"/>
              </a:spcAft>
            </a:pPr>
            <a:r>
              <a:rPr lang="en-US" dirty="0" smtClean="0"/>
              <a:t>All students will improve by at least one level.</a:t>
            </a:r>
          </a:p>
          <a:p>
            <a:pPr lvl="1">
              <a:spcBef>
                <a:spcPts val="0"/>
              </a:spcBef>
              <a:buFont typeface="Wingdings" pitchFamily="2" charset="2"/>
              <a:buChar char="§"/>
            </a:pPr>
            <a:r>
              <a:rPr lang="en-US" sz="2400" dirty="0" smtClean="0"/>
              <a:t>Students at Level zero will  increase by two levels. </a:t>
            </a:r>
          </a:p>
          <a:p>
            <a:pPr lvl="1">
              <a:spcAft>
                <a:spcPts val="1200"/>
              </a:spcAft>
              <a:buFont typeface="Wingdings" pitchFamily="2" charset="2"/>
              <a:buChar char="§"/>
            </a:pPr>
            <a:r>
              <a:rPr lang="en-US" sz="2400" dirty="0" smtClean="0"/>
              <a:t>Students scoring at Level 3 will be rescored on a higher level rubric and will increase their performance by at least one level.</a:t>
            </a:r>
          </a:p>
          <a:p>
            <a:pPr marL="0" lvl="1" indent="0">
              <a:spcBef>
                <a:spcPts val="0"/>
              </a:spcBef>
              <a:spcAft>
                <a:spcPts val="1200"/>
              </a:spcAft>
              <a:buNone/>
            </a:pPr>
            <a:r>
              <a:rPr lang="en-US" sz="2400" dirty="0" smtClean="0"/>
              <a:t>Seventy percent of students will be at Level 2 by year’s end.</a:t>
            </a:r>
          </a:p>
        </p:txBody>
      </p:sp>
    </p:spTree>
    <p:extLst>
      <p:ext uri="{BB962C8B-B14F-4D97-AF65-F5344CB8AC3E}">
        <p14:creationId xmlns:p14="http://schemas.microsoft.com/office/powerpoint/2010/main" val="366496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marL="0" indent="0">
              <a:buNone/>
            </a:pPr>
            <a:r>
              <a:rPr lang="en-US" sz="2800" dirty="0" smtClean="0"/>
              <a:t>In your group, review each SGG for the SMART criteria.  Be ready to report out on how the SGG measures up in each category.</a:t>
            </a:r>
          </a:p>
          <a:p>
            <a:pPr algn="ctr">
              <a:buNone/>
            </a:pPr>
            <a:endParaRPr lang="en-US" sz="2800" dirty="0" smtClean="0"/>
          </a:p>
          <a:p>
            <a:pPr algn="ctr">
              <a:buNone/>
            </a:pPr>
            <a:endParaRPr lang="en-US" sz="2800" dirty="0"/>
          </a:p>
        </p:txBody>
      </p:sp>
      <p:sp>
        <p:nvSpPr>
          <p:cNvPr id="4" name="Title 3"/>
          <p:cNvSpPr>
            <a:spLocks noGrp="1"/>
          </p:cNvSpPr>
          <p:nvPr>
            <p:ph type="title"/>
          </p:nvPr>
        </p:nvSpPr>
        <p:spPr/>
        <p:txBody>
          <a:bodyPr>
            <a:normAutofit/>
          </a:bodyPr>
          <a:lstStyle/>
          <a:p>
            <a:r>
              <a:rPr lang="en-US" dirty="0" smtClean="0"/>
              <a:t>Activity: Evaluating SGGs</a:t>
            </a:r>
            <a:endParaRPr lang="en-US"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2196" y="1753862"/>
            <a:ext cx="3968885" cy="3429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800" b="1" dirty="0" smtClean="0">
                <a:solidFill>
                  <a:schemeClr val="tx1"/>
                </a:solidFill>
                <a:latin typeface="Arial" pitchFamily="34" charset="0"/>
                <a:cs typeface="Arial" pitchFamily="34" charset="0"/>
              </a:rPr>
              <a:t>SMART SGGs are: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Specific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Measurable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Appropriate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Realistic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Time-bound</a:t>
            </a:r>
          </a:p>
        </p:txBody>
      </p:sp>
      <p:sp>
        <p:nvSpPr>
          <p:cNvPr id="2" name="Title 1"/>
          <p:cNvSpPr>
            <a:spLocks noGrp="1"/>
          </p:cNvSpPr>
          <p:nvPr>
            <p:ph type="title"/>
          </p:nvPr>
        </p:nvSpPr>
        <p:spPr>
          <a:xfrm>
            <a:off x="1628078" y="0"/>
            <a:ext cx="6333893" cy="1112520"/>
          </a:xfrm>
        </p:spPr>
        <p:txBody>
          <a:bodyPr anchor="b"/>
          <a:lstStyle/>
          <a:p>
            <a:r>
              <a:rPr lang="en-US" dirty="0" smtClean="0"/>
              <a:t>How SMART is this SGG?</a:t>
            </a:r>
            <a:endParaRPr lang="en-US" dirty="0"/>
          </a:p>
        </p:txBody>
      </p:sp>
      <p:sp>
        <p:nvSpPr>
          <p:cNvPr id="5" name="Content Placeholder 4"/>
          <p:cNvSpPr>
            <a:spLocks noGrp="1"/>
          </p:cNvSpPr>
          <p:nvPr>
            <p:ph sz="quarter" idx="1"/>
          </p:nvPr>
        </p:nvSpPr>
        <p:spPr>
          <a:xfrm>
            <a:off x="262453" y="1435149"/>
            <a:ext cx="4484645" cy="5053519"/>
          </a:xfrm>
        </p:spPr>
        <p:txBody>
          <a:bodyPr>
            <a:normAutofit/>
          </a:bodyPr>
          <a:lstStyle/>
          <a:p>
            <a:pPr marL="0" indent="0">
              <a:buNone/>
            </a:pPr>
            <a:r>
              <a:rPr lang="en-US" sz="2800" dirty="0" smtClean="0"/>
              <a:t>During the current school year, all fifth grade students will make measurable progress in reading by reading at least 30 “just right” books with their families and recording it in their Home Reading Record and having a parent/guardian sign each month.</a:t>
            </a:r>
            <a:endParaRPr lang="en-US" sz="2800" dirty="0"/>
          </a:p>
        </p:txBody>
      </p:sp>
      <p:sp>
        <p:nvSpPr>
          <p:cNvPr id="7" name="Folded Corner 6"/>
          <p:cNvSpPr/>
          <p:nvPr/>
        </p:nvSpPr>
        <p:spPr>
          <a:xfrm rot="20890608">
            <a:off x="1416133" y="1069719"/>
            <a:ext cx="6556344" cy="5576399"/>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tx1"/>
                </a:solidFill>
                <a:latin typeface="Bradley Hand ITC" pitchFamily="66" charset="0"/>
                <a:cs typeface="Arial" pitchFamily="34" charset="0"/>
              </a:rPr>
              <a:t>This is a great personal goal to have for students, but you don’t have control over students’ access to books outside of the school, so this goal is not appropriate for your evaluation.  Let’s brainstorm other ways we can assess student reading.</a:t>
            </a:r>
            <a:endParaRPr lang="en-US" sz="3600" b="1" dirty="0">
              <a:solidFill>
                <a:schemeClr val="tx1"/>
              </a:solidFill>
              <a:latin typeface="Bradley Hand ITC" pitchFamily="66" charset="0"/>
              <a:cs typeface="Arial" pitchFamily="34" charset="0"/>
            </a:endParaRPr>
          </a:p>
        </p:txBody>
      </p:sp>
      <p:sp>
        <p:nvSpPr>
          <p:cNvPr id="8" name="TextBox 7"/>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21</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042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2196" y="1753862"/>
            <a:ext cx="3968885" cy="3429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800" b="1" dirty="0" smtClean="0">
                <a:solidFill>
                  <a:schemeClr val="tx1"/>
                </a:solidFill>
                <a:latin typeface="Arial" pitchFamily="34" charset="0"/>
                <a:cs typeface="Arial" pitchFamily="34" charset="0"/>
              </a:rPr>
              <a:t>SMART SGGs are: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Specific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Measurable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Appropriate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Realistic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Time-bound</a:t>
            </a:r>
          </a:p>
        </p:txBody>
      </p:sp>
      <p:sp>
        <p:nvSpPr>
          <p:cNvPr id="2" name="Title 1"/>
          <p:cNvSpPr>
            <a:spLocks noGrp="1"/>
          </p:cNvSpPr>
          <p:nvPr>
            <p:ph type="title"/>
          </p:nvPr>
        </p:nvSpPr>
        <p:spPr>
          <a:xfrm>
            <a:off x="1628078" y="0"/>
            <a:ext cx="6333893" cy="1112520"/>
          </a:xfrm>
        </p:spPr>
        <p:txBody>
          <a:bodyPr anchor="b"/>
          <a:lstStyle/>
          <a:p>
            <a:r>
              <a:rPr lang="en-US" dirty="0" smtClean="0"/>
              <a:t>How SMART is this SGG?</a:t>
            </a:r>
            <a:endParaRPr lang="en-US" dirty="0"/>
          </a:p>
        </p:txBody>
      </p:sp>
      <p:sp>
        <p:nvSpPr>
          <p:cNvPr id="5" name="Content Placeholder 4"/>
          <p:cNvSpPr>
            <a:spLocks noGrp="1"/>
          </p:cNvSpPr>
          <p:nvPr>
            <p:ph sz="quarter" idx="1"/>
          </p:nvPr>
        </p:nvSpPr>
        <p:spPr>
          <a:xfrm>
            <a:off x="262453" y="1653703"/>
            <a:ext cx="4484645" cy="4474722"/>
          </a:xfrm>
        </p:spPr>
        <p:txBody>
          <a:bodyPr>
            <a:normAutofit/>
          </a:bodyPr>
          <a:lstStyle/>
          <a:p>
            <a:pPr marL="0" indent="0">
              <a:buNone/>
            </a:pPr>
            <a:r>
              <a:rPr lang="en-US" sz="2800" dirty="0" smtClean="0"/>
              <a:t>During the current semester, all 9</a:t>
            </a:r>
            <a:r>
              <a:rPr lang="en-US" sz="2800" baseline="30000" dirty="0" smtClean="0"/>
              <a:t>th</a:t>
            </a:r>
            <a:r>
              <a:rPr lang="en-US" sz="2800" dirty="0" smtClean="0"/>
              <a:t> grade geography students will improve their knowledge of geography by applying map analysis skills on a consistent basis.</a:t>
            </a:r>
            <a:endParaRPr lang="en-US" sz="2800" dirty="0"/>
          </a:p>
        </p:txBody>
      </p:sp>
      <p:sp>
        <p:nvSpPr>
          <p:cNvPr id="7" name="Folded Corner 6"/>
          <p:cNvSpPr/>
          <p:nvPr/>
        </p:nvSpPr>
        <p:spPr>
          <a:xfrm rot="20729724">
            <a:off x="1489854" y="698782"/>
            <a:ext cx="6266280" cy="5392636"/>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tx1"/>
                </a:solidFill>
                <a:latin typeface="Bradley Hand ITC" pitchFamily="66" charset="0"/>
                <a:cs typeface="Arial" pitchFamily="34" charset="0"/>
              </a:rPr>
              <a:t>Geography skills are important, but how will this be measured?  Multiple choice?  Short answer?  Rubric?  Once we determine how to measure their skills, we can determine a rigorous but realistic amount of growth for students to make.</a:t>
            </a:r>
            <a:endParaRPr lang="en-US" sz="3600" b="1" dirty="0">
              <a:solidFill>
                <a:schemeClr val="tx1"/>
              </a:solidFill>
              <a:latin typeface="Bradley Hand ITC" pitchFamily="66" charset="0"/>
              <a:cs typeface="Arial" pitchFamily="34" charset="0"/>
            </a:endParaRPr>
          </a:p>
        </p:txBody>
      </p:sp>
      <p:sp>
        <p:nvSpPr>
          <p:cNvPr id="8" name="TextBox 7"/>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21</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82920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2196" y="1753862"/>
            <a:ext cx="3968885" cy="3429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sz="2800" b="1" dirty="0" smtClean="0">
                <a:solidFill>
                  <a:schemeClr val="tx1"/>
                </a:solidFill>
                <a:latin typeface="Arial" pitchFamily="34" charset="0"/>
                <a:cs typeface="Arial" pitchFamily="34" charset="0"/>
              </a:rPr>
              <a:t>SMART SGGs are: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Specific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Measurable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Appropriate</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Realistic</a:t>
            </a:r>
          </a:p>
          <a:p>
            <a:pPr marL="285750" indent="-285750">
              <a:spcAft>
                <a:spcPts val="1200"/>
              </a:spcAft>
              <a:buFont typeface="Wingdings" pitchFamily="2" charset="2"/>
              <a:buChar char="ü"/>
            </a:pPr>
            <a:r>
              <a:rPr lang="en-US" sz="2400" dirty="0" smtClean="0">
                <a:solidFill>
                  <a:schemeClr val="tx1"/>
                </a:solidFill>
                <a:latin typeface="Arial" pitchFamily="34" charset="0"/>
                <a:cs typeface="Arial" pitchFamily="34" charset="0"/>
              </a:rPr>
              <a:t>Time-bound</a:t>
            </a:r>
          </a:p>
        </p:txBody>
      </p:sp>
      <p:sp>
        <p:nvSpPr>
          <p:cNvPr id="2" name="Title 1"/>
          <p:cNvSpPr>
            <a:spLocks noGrp="1"/>
          </p:cNvSpPr>
          <p:nvPr>
            <p:ph type="title"/>
          </p:nvPr>
        </p:nvSpPr>
        <p:spPr>
          <a:xfrm>
            <a:off x="1628078" y="0"/>
            <a:ext cx="6333893" cy="1173480"/>
          </a:xfrm>
        </p:spPr>
        <p:txBody>
          <a:bodyPr anchor="b"/>
          <a:lstStyle/>
          <a:p>
            <a:r>
              <a:rPr lang="en-US" dirty="0" smtClean="0"/>
              <a:t>How SMART is this SGG?</a:t>
            </a:r>
            <a:endParaRPr lang="en-US" dirty="0"/>
          </a:p>
        </p:txBody>
      </p:sp>
      <p:sp>
        <p:nvSpPr>
          <p:cNvPr id="5" name="Content Placeholder 4"/>
          <p:cNvSpPr>
            <a:spLocks noGrp="1"/>
          </p:cNvSpPr>
          <p:nvPr>
            <p:ph sz="quarter" idx="1"/>
          </p:nvPr>
        </p:nvSpPr>
        <p:spPr>
          <a:xfrm>
            <a:off x="262453" y="1653703"/>
            <a:ext cx="4484645" cy="4474722"/>
          </a:xfrm>
        </p:spPr>
        <p:txBody>
          <a:bodyPr>
            <a:normAutofit/>
          </a:bodyPr>
          <a:lstStyle/>
          <a:p>
            <a:pPr marL="0" indent="0">
              <a:buNone/>
            </a:pPr>
            <a:r>
              <a:rPr lang="en-US" sz="2800" dirty="0" smtClean="0"/>
              <a:t>During the current school year, all French I students will score at least 5 percentage points higher on their post-assessment than on their pre-assessment using the district-developed assessment of French I written and listening skills.</a:t>
            </a:r>
            <a:endParaRPr lang="en-US" sz="2800" dirty="0"/>
          </a:p>
        </p:txBody>
      </p:sp>
      <p:sp>
        <p:nvSpPr>
          <p:cNvPr id="7" name="Folded Corner 6"/>
          <p:cNvSpPr/>
          <p:nvPr/>
        </p:nvSpPr>
        <p:spPr>
          <a:xfrm rot="20564140">
            <a:off x="1866525" y="1057829"/>
            <a:ext cx="5872225" cy="5253782"/>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tx1"/>
                </a:solidFill>
                <a:latin typeface="Bradley Hand ITC" pitchFamily="66" charset="0"/>
                <a:cs typeface="Arial" pitchFamily="34" charset="0"/>
              </a:rPr>
              <a:t>This SGG is well-written in terms of format; let’s get together and discuss how to ensure that there are high expectations for all students.</a:t>
            </a:r>
            <a:endParaRPr lang="en-US" sz="3600" b="1" dirty="0">
              <a:solidFill>
                <a:schemeClr val="tx1"/>
              </a:solidFill>
              <a:latin typeface="Bradley Hand ITC" pitchFamily="66" charset="0"/>
              <a:cs typeface="Arial" pitchFamily="34" charset="0"/>
            </a:endParaRPr>
          </a:p>
        </p:txBody>
      </p:sp>
      <p:sp>
        <p:nvSpPr>
          <p:cNvPr id="8" name="TextBox 7"/>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21</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21660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28571" cy="1127760"/>
          </a:xfrm>
        </p:spPr>
        <p:txBody>
          <a:bodyPr anchor="b"/>
          <a:lstStyle/>
          <a:p>
            <a:r>
              <a:rPr lang="en-US" dirty="0" smtClean="0"/>
              <a:t>Emma’s SGG</a:t>
            </a:r>
            <a:endParaRPr lang="en-US" dirty="0"/>
          </a:p>
        </p:txBody>
      </p:sp>
      <p:sp>
        <p:nvSpPr>
          <p:cNvPr id="4" name="Text Box 9"/>
          <p:cNvSpPr txBox="1">
            <a:spLocks noGrp="1" noChangeArrowheads="1"/>
          </p:cNvSpPr>
          <p:nvPr>
            <p:ph sz="quarter" idx="1"/>
          </p:nvPr>
        </p:nvSpPr>
        <p:spPr bwMode="auto">
          <a:xfrm>
            <a:off x="228600" y="1379130"/>
            <a:ext cx="8617966" cy="4488270"/>
          </a:xfrm>
          <a:prstGeom prst="rect">
            <a:avLst/>
          </a:prstGeom>
          <a:solidFill>
            <a:schemeClr val="accent6">
              <a:lumMod val="20000"/>
              <a:lumOff val="80000"/>
            </a:schemeClr>
          </a:solidFill>
          <a:ln w="9525">
            <a:solidFill>
              <a:schemeClr val="tx1"/>
            </a:solidFill>
            <a:miter lim="800000"/>
            <a:headEnd/>
            <a:tailEnd/>
          </a:ln>
        </p:spPr>
        <p:txBody>
          <a:bodyPr wrap="square">
            <a:noAutofit/>
          </a:bodyPr>
          <a:lstStyle/>
          <a:p>
            <a:pPr marL="0" indent="0">
              <a:spcAft>
                <a:spcPts val="600"/>
              </a:spcAft>
              <a:buNone/>
            </a:pPr>
            <a:r>
              <a:rPr lang="en-US" dirty="0" smtClean="0"/>
              <a:t>During the current school year, every student will make measureable progress in mathematical problem solving, as measured by the district rubric. Students will improve their scores as follows:</a:t>
            </a:r>
          </a:p>
          <a:p>
            <a:pPr marL="508000" indent="-152400">
              <a:spcAft>
                <a:spcPts val="600"/>
              </a:spcAft>
            </a:pPr>
            <a:r>
              <a:rPr lang="en-US" dirty="0" smtClean="0"/>
              <a:t> All students will improve by at least one level.</a:t>
            </a:r>
          </a:p>
          <a:p>
            <a:pPr lvl="1">
              <a:spcBef>
                <a:spcPts val="0"/>
              </a:spcBef>
              <a:buFont typeface="Wingdings" pitchFamily="2" charset="2"/>
              <a:buChar char="§"/>
            </a:pPr>
            <a:r>
              <a:rPr lang="en-US" sz="2400" dirty="0" smtClean="0"/>
              <a:t>Students at Level zero will  increase by two levels. </a:t>
            </a:r>
          </a:p>
          <a:p>
            <a:pPr lvl="1">
              <a:spcAft>
                <a:spcPts val="1200"/>
              </a:spcAft>
              <a:buFont typeface="Wingdings" pitchFamily="2" charset="2"/>
              <a:buChar char="§"/>
            </a:pPr>
            <a:r>
              <a:rPr lang="en-US" sz="2400" dirty="0" smtClean="0"/>
              <a:t>Students scoring at Level 3 will be rescored on a higher level rubric and will increase their performance by at least one level.</a:t>
            </a:r>
          </a:p>
          <a:p>
            <a:pPr marL="0" lvl="1" indent="0">
              <a:spcBef>
                <a:spcPts val="0"/>
              </a:spcBef>
              <a:spcAft>
                <a:spcPts val="1200"/>
              </a:spcAft>
              <a:buNone/>
            </a:pPr>
            <a:r>
              <a:rPr lang="en-US" sz="2400" dirty="0" smtClean="0"/>
              <a:t>Seventy percent of students will be at Level 2 by year’s end.</a:t>
            </a:r>
          </a:p>
          <a:p>
            <a:pPr>
              <a:spcBef>
                <a:spcPts val="0"/>
              </a:spcBef>
              <a:spcAft>
                <a:spcPts val="1200"/>
              </a:spcAft>
              <a:buClrTx/>
              <a:buSzPct val="100000"/>
              <a:buFont typeface="Wingdings" pitchFamily="2" charset="2"/>
              <a:buChar char="§"/>
            </a:pPr>
            <a:endParaRPr lang="en-US" sz="2200" dirty="0"/>
          </a:p>
        </p:txBody>
      </p:sp>
      <p:sp>
        <p:nvSpPr>
          <p:cNvPr id="5" name="Folded Corner 4"/>
          <p:cNvSpPr/>
          <p:nvPr/>
        </p:nvSpPr>
        <p:spPr>
          <a:xfrm rot="20535368">
            <a:off x="1522159" y="1451878"/>
            <a:ext cx="5358510" cy="5324907"/>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latin typeface="Bradley Hand ITC" pitchFamily="66" charset="0"/>
                <a:cs typeface="Arial" pitchFamily="34" charset="0"/>
              </a:rPr>
              <a:t>Approved!</a:t>
            </a:r>
          </a:p>
          <a:p>
            <a:pPr algn="ctr"/>
            <a:endParaRPr lang="en-US" sz="4000" dirty="0">
              <a:solidFill>
                <a:schemeClr val="tx1"/>
              </a:solidFill>
              <a:latin typeface="Bradley Hand ITC" pitchFamily="66" charset="0"/>
              <a:cs typeface="Arial" pitchFamily="34" charset="0"/>
            </a:endParaRPr>
          </a:p>
          <a:p>
            <a:pPr algn="ctr"/>
            <a:r>
              <a:rPr lang="en-US" sz="3600" dirty="0" smtClean="0">
                <a:solidFill>
                  <a:schemeClr val="tx1"/>
                </a:solidFill>
                <a:latin typeface="Bradley Hand ITC" pitchFamily="66" charset="0"/>
                <a:cs typeface="Arial" pitchFamily="34" charset="0"/>
              </a:rPr>
              <a:t>Great job, Emma!</a:t>
            </a:r>
            <a:endParaRPr lang="en-US" sz="3600" dirty="0">
              <a:solidFill>
                <a:schemeClr val="tx1"/>
              </a:solidFill>
              <a:latin typeface="Bradley Hand ITC" pitchFamily="66" charset="0"/>
              <a:cs typeface="Arial" pitchFamily="34" charset="0"/>
            </a:endParaRPr>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22</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16780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8" y="0"/>
            <a:ext cx="6333893" cy="1112520"/>
          </a:xfrm>
        </p:spPr>
        <p:txBody>
          <a:bodyPr anchor="b"/>
          <a:lstStyle/>
          <a:p>
            <a:r>
              <a:rPr lang="en-US" dirty="0" smtClean="0"/>
              <a:t>Remember…</a:t>
            </a:r>
            <a:endParaRPr lang="en-US" dirty="0"/>
          </a:p>
        </p:txBody>
      </p:sp>
      <p:sp>
        <p:nvSpPr>
          <p:cNvPr id="3" name="Content Placeholder 2"/>
          <p:cNvSpPr>
            <a:spLocks noGrp="1"/>
          </p:cNvSpPr>
          <p:nvPr>
            <p:ph sz="quarter" idx="1"/>
          </p:nvPr>
        </p:nvSpPr>
        <p:spPr>
          <a:xfrm>
            <a:off x="495300" y="2628900"/>
            <a:ext cx="8153400" cy="1600200"/>
          </a:xfrm>
          <a:solidFill>
            <a:schemeClr val="accent6">
              <a:lumMod val="40000"/>
              <a:lumOff val="60000"/>
            </a:schemeClr>
          </a:solidFill>
          <a:ln>
            <a:solidFill>
              <a:schemeClr val="tx1"/>
            </a:solidFill>
          </a:ln>
        </p:spPr>
        <p:txBody>
          <a:bodyPr anchor="ctr"/>
          <a:lstStyle/>
          <a:p>
            <a:pPr marL="0" indent="0">
              <a:buNone/>
            </a:pPr>
            <a:r>
              <a:rPr lang="en-US" dirty="0" smtClean="0"/>
              <a:t>It’s about having a SMART objective…not the </a:t>
            </a:r>
            <a:r>
              <a:rPr lang="en-US" dirty="0" err="1" smtClean="0"/>
              <a:t>SMARTest</a:t>
            </a:r>
            <a:r>
              <a:rPr lang="en-US" dirty="0" smtClean="0"/>
              <a:t> objective!</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7881667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199120" cy="1143000"/>
          </a:xfrm>
        </p:spPr>
        <p:txBody>
          <a:bodyPr>
            <a:noAutofit/>
          </a:bodyPr>
          <a:lstStyle/>
          <a:p>
            <a:r>
              <a:rPr lang="en-US" dirty="0" smtClean="0"/>
              <a:t>Meeting the Needs of All Learners</a:t>
            </a:r>
            <a:endParaRPr lang="en-US" dirty="0"/>
          </a:p>
        </p:txBody>
      </p:sp>
      <p:sp>
        <p:nvSpPr>
          <p:cNvPr id="3" name="Content Placeholder 2"/>
          <p:cNvSpPr>
            <a:spLocks noGrp="1"/>
          </p:cNvSpPr>
          <p:nvPr>
            <p:ph sz="quarter" idx="1"/>
          </p:nvPr>
        </p:nvSpPr>
        <p:spPr>
          <a:xfrm>
            <a:off x="536448" y="1706880"/>
            <a:ext cx="8153400" cy="4495800"/>
          </a:xfrm>
        </p:spPr>
        <p:txBody>
          <a:bodyPr>
            <a:normAutofit/>
          </a:bodyPr>
          <a:lstStyle/>
          <a:p>
            <a:pPr>
              <a:spcBef>
                <a:spcPts val="0"/>
              </a:spcBef>
              <a:spcAft>
                <a:spcPts val="1200"/>
              </a:spcAft>
              <a:buClrTx/>
              <a:buSzPct val="100000"/>
              <a:buFont typeface="Wingdings" pitchFamily="2" charset="2"/>
              <a:buChar char="§"/>
            </a:pPr>
            <a:r>
              <a:rPr lang="en-US" sz="2800" dirty="0"/>
              <a:t>Administer a different assessment to those learners performing </a:t>
            </a:r>
            <a:r>
              <a:rPr lang="en-US" sz="2800" dirty="0" smtClean="0"/>
              <a:t>above or below </a:t>
            </a:r>
            <a:r>
              <a:rPr lang="en-US" sz="2800" dirty="0"/>
              <a:t>the level being measured by the pre-assessment.</a:t>
            </a:r>
          </a:p>
          <a:p>
            <a:pPr>
              <a:spcBef>
                <a:spcPts val="0"/>
              </a:spcBef>
              <a:spcAft>
                <a:spcPts val="1200"/>
              </a:spcAft>
              <a:buClrTx/>
              <a:buSzPct val="100000"/>
              <a:buFont typeface="Wingdings" pitchFamily="2" charset="2"/>
              <a:buChar char="§"/>
            </a:pPr>
            <a:r>
              <a:rPr lang="en-US" sz="2800" dirty="0"/>
              <a:t>Use different assessment tools appropriate for the varying needs in the classroom</a:t>
            </a:r>
            <a:r>
              <a:rPr lang="en-US" sz="2800" dirty="0" smtClean="0"/>
              <a:t>.</a:t>
            </a:r>
            <a:endParaRPr lang="en-US" sz="2800" dirty="0"/>
          </a:p>
        </p:txBody>
      </p:sp>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22</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5380692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marL="55563" indent="-55563" algn="ctr">
              <a:buNone/>
            </a:pPr>
            <a:r>
              <a:rPr lang="en-US" sz="2800" dirty="0" smtClean="0"/>
              <a:t>Choosing the Right SGG Format</a:t>
            </a:r>
          </a:p>
          <a:p>
            <a:pPr algn="ctr">
              <a:buNone/>
            </a:pPr>
            <a:endParaRPr lang="en-US" sz="2800" dirty="0" smtClean="0"/>
          </a:p>
          <a:p>
            <a:pPr algn="ctr">
              <a:buNone/>
            </a:pPr>
            <a:endParaRPr lang="en-US" sz="2800" dirty="0"/>
          </a:p>
        </p:txBody>
      </p:sp>
      <p:sp>
        <p:nvSpPr>
          <p:cNvPr id="4" name="Title 3"/>
          <p:cNvSpPr>
            <a:spLocks noGrp="1"/>
          </p:cNvSpPr>
          <p:nvPr>
            <p:ph type="title"/>
          </p:nvPr>
        </p:nvSpPr>
        <p:spPr/>
        <p:txBody>
          <a:bodyPr>
            <a:normAutofit/>
          </a:bodyPr>
          <a:lstStyle/>
          <a:p>
            <a:r>
              <a:rPr lang="en-US" dirty="0" smtClean="0"/>
              <a:t>Major Types of SGGs</a:t>
            </a:r>
            <a:endParaRPr lang="en-US" dirty="0"/>
          </a:p>
        </p:txBody>
      </p:sp>
      <p:sp>
        <p:nvSpPr>
          <p:cNvPr id="6" name="TextBox 5"/>
          <p:cNvSpPr txBox="1"/>
          <p:nvPr/>
        </p:nvSpPr>
        <p:spPr>
          <a:xfrm>
            <a:off x="0" y="6488668"/>
            <a:ext cx="3365024" cy="369332"/>
          </a:xfrm>
          <a:prstGeom prst="rect">
            <a:avLst/>
          </a:prstGeom>
          <a:noFill/>
        </p:spPr>
        <p:txBody>
          <a:bodyPr wrap="none" rtlCol="0">
            <a:spAutoFit/>
          </a:bodyPr>
          <a:lstStyle/>
          <a:p>
            <a:r>
              <a:rPr lang="en-US" dirty="0" smtClean="0"/>
              <a:t>SGG 101 Guide – pages 15-16</a:t>
            </a:r>
            <a:endParaRPr lang="en-US"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p:cNvSpPr>
            <a:spLocks noGrp="1" noChangeArrowheads="1"/>
          </p:cNvSpPr>
          <p:nvPr>
            <p:ph type="title"/>
          </p:nvPr>
        </p:nvSpPr>
        <p:spPr>
          <a:xfrm>
            <a:off x="381000" y="0"/>
            <a:ext cx="8763000" cy="1127760"/>
          </a:xfrm>
        </p:spPr>
        <p:txBody>
          <a:bodyPr anchor="b">
            <a:noAutofit/>
          </a:bodyPr>
          <a:lstStyle/>
          <a:p>
            <a:pPr eaLnBrk="1" hangingPunct="1">
              <a:defRPr/>
            </a:pPr>
            <a:r>
              <a:rPr lang="en-US" dirty="0" smtClean="0"/>
              <a:t>Major Types of SGGs</a:t>
            </a:r>
          </a:p>
        </p:txBody>
      </p:sp>
      <p:sp>
        <p:nvSpPr>
          <p:cNvPr id="2" name="Content Placeholder 1"/>
          <p:cNvSpPr>
            <a:spLocks noGrp="1"/>
          </p:cNvSpPr>
          <p:nvPr>
            <p:ph sz="quarter" idx="1"/>
          </p:nvPr>
        </p:nvSpPr>
        <p:spPr>
          <a:xfrm>
            <a:off x="1828800" y="2057400"/>
            <a:ext cx="5486400" cy="1600200"/>
          </a:xfrm>
          <a:noFill/>
          <a:ln>
            <a:noFill/>
          </a:ln>
        </p:spPr>
        <p:txBody>
          <a:bodyPr anchor="ctr">
            <a:noAutofit/>
          </a:bodyPr>
          <a:lstStyle/>
          <a:p>
            <a:pPr>
              <a:spcBef>
                <a:spcPts val="0"/>
              </a:spcBef>
              <a:spcAft>
                <a:spcPts val="1200"/>
              </a:spcAft>
              <a:buClrTx/>
              <a:buSzPct val="100000"/>
              <a:buFont typeface="Wingdings" pitchFamily="2" charset="2"/>
              <a:buChar char="§"/>
              <a:defRPr/>
            </a:pPr>
            <a:r>
              <a:rPr lang="en-US" b="0" dirty="0" smtClean="0"/>
              <a:t>Whole-group</a:t>
            </a:r>
          </a:p>
          <a:p>
            <a:pPr>
              <a:spcBef>
                <a:spcPts val="0"/>
              </a:spcBef>
              <a:spcAft>
                <a:spcPts val="1200"/>
              </a:spcAft>
              <a:buClrTx/>
              <a:buSzPct val="100000"/>
              <a:buFont typeface="Wingdings" pitchFamily="2" charset="2"/>
              <a:buChar char="§"/>
              <a:defRPr/>
            </a:pPr>
            <a:r>
              <a:rPr lang="en-US" b="0" dirty="0" smtClean="0"/>
              <a:t>Tiered</a:t>
            </a:r>
          </a:p>
          <a:p>
            <a:pPr>
              <a:spcBef>
                <a:spcPts val="0"/>
              </a:spcBef>
              <a:spcAft>
                <a:spcPts val="1200"/>
              </a:spcAft>
              <a:buClrTx/>
              <a:buSzPct val="100000"/>
              <a:buFont typeface="Wingdings" pitchFamily="2" charset="2"/>
              <a:buChar char="§"/>
              <a:defRPr/>
            </a:pPr>
            <a:r>
              <a:rPr lang="en-US" b="0" dirty="0" smtClean="0"/>
              <a:t>Individual</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13701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76200"/>
            <a:ext cx="7383379" cy="955895"/>
          </a:xfrm>
        </p:spPr>
        <p:txBody>
          <a:bodyPr>
            <a:normAutofit/>
          </a:bodyPr>
          <a:lstStyle/>
          <a:p>
            <a:r>
              <a:rPr lang="en-US" sz="3200" dirty="0" smtClean="0">
                <a:ea typeface="ＭＳ Ｐゴシック" pitchFamily="34" charset="-128"/>
              </a:rPr>
              <a:t>Why Student Growth Goals?</a:t>
            </a:r>
          </a:p>
        </p:txBody>
      </p:sp>
      <p:sp>
        <p:nvSpPr>
          <p:cNvPr id="4099" name="Content Placeholder 2"/>
          <p:cNvSpPr>
            <a:spLocks noGrp="1"/>
          </p:cNvSpPr>
          <p:nvPr>
            <p:ph sz="half" idx="1"/>
          </p:nvPr>
        </p:nvSpPr>
        <p:spPr>
          <a:xfrm>
            <a:off x="0" y="1524000"/>
            <a:ext cx="9144000" cy="522288"/>
          </a:xfrm>
        </p:spPr>
        <p:txBody>
          <a:bodyPr/>
          <a:lstStyle/>
          <a:p>
            <a:pPr marL="0" indent="0" algn="ctr">
              <a:buFont typeface="Wingdings" pitchFamily="2" charset="2"/>
              <a:buNone/>
            </a:pPr>
            <a:r>
              <a:rPr lang="en-US" b="1" i="1" dirty="0" smtClean="0">
                <a:ea typeface="ＭＳ Ｐゴシック" pitchFamily="34" charset="-128"/>
              </a:rPr>
              <a:t>Focus on Student Results</a:t>
            </a:r>
          </a:p>
        </p:txBody>
      </p:sp>
      <p:sp>
        <p:nvSpPr>
          <p:cNvPr id="7" name="TextBox 6"/>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a:t>
            </a:r>
            <a:endParaRPr lang="en-US" sz="2000" dirty="0">
              <a:latin typeface="Arial" pitchFamily="34" charset="0"/>
              <a:cs typeface="Arial" pitchFamily="34" charset="0"/>
            </a:endParaRPr>
          </a:p>
        </p:txBody>
      </p:sp>
      <p:pic>
        <p:nvPicPr>
          <p:cNvPr id="9" name="Picture 8" descr="http://feweek.co.uk/wp-content/uploads/2012/08/Croydon-A-Levels.jpg"/>
          <p:cNvPicPr/>
          <p:nvPr/>
        </p:nvPicPr>
        <p:blipFill>
          <a:blip r:embed="rId3" cstate="print"/>
          <a:srcRect/>
          <a:stretch>
            <a:fillRect/>
          </a:stretch>
        </p:blipFill>
        <p:spPr bwMode="auto">
          <a:xfrm>
            <a:off x="1676400" y="2286000"/>
            <a:ext cx="5715000" cy="3476625"/>
          </a:xfrm>
          <a:prstGeom prst="rect">
            <a:avLst/>
          </a:prstGeom>
          <a:noFill/>
          <a:ln w="9525">
            <a:noFill/>
            <a:miter lim="800000"/>
            <a:headEnd/>
            <a:tailEnd/>
          </a:ln>
        </p:spPr>
      </p:pic>
      <p:sp>
        <p:nvSpPr>
          <p:cNvPr id="6" name="TextBox 5"/>
          <p:cNvSpPr txBox="1"/>
          <p:nvPr/>
        </p:nvSpPr>
        <p:spPr>
          <a:xfrm>
            <a:off x="0" y="6488668"/>
            <a:ext cx="3057247" cy="369332"/>
          </a:xfrm>
          <a:prstGeom prst="rect">
            <a:avLst/>
          </a:prstGeom>
          <a:noFill/>
        </p:spPr>
        <p:txBody>
          <a:bodyPr wrap="none" rtlCol="0">
            <a:spAutoFit/>
          </a:bodyPr>
          <a:lstStyle/>
          <a:p>
            <a:r>
              <a:rPr lang="en-US" dirty="0" smtClean="0"/>
              <a:t>SGG 101 Guide - pages 4-9</a:t>
            </a:r>
            <a:endParaRPr lang="en-US" dirty="0"/>
          </a:p>
        </p:txBody>
      </p:sp>
    </p:spTree>
    <p:extLst>
      <p:ext uri="{BB962C8B-B14F-4D97-AF65-F5344CB8AC3E}">
        <p14:creationId xmlns:p14="http://schemas.microsoft.com/office/powerpoint/2010/main" val="102815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153400" cy="1143000"/>
          </a:xfrm>
        </p:spPr>
        <p:txBody>
          <a:bodyPr>
            <a:normAutofit/>
          </a:bodyPr>
          <a:lstStyle/>
          <a:p>
            <a:pPr>
              <a:defRPr/>
            </a:pPr>
            <a:r>
              <a:rPr lang="en-US" dirty="0" smtClean="0"/>
              <a:t>Whole-Group SGGs</a:t>
            </a:r>
            <a:endParaRPr lang="en-US" dirty="0"/>
          </a:p>
        </p:txBody>
      </p:sp>
      <p:sp>
        <p:nvSpPr>
          <p:cNvPr id="5" name="Content Placeholder 4"/>
          <p:cNvSpPr>
            <a:spLocks noGrp="1"/>
          </p:cNvSpPr>
          <p:nvPr>
            <p:ph idx="1"/>
          </p:nvPr>
        </p:nvSpPr>
        <p:spPr>
          <a:xfrm>
            <a:off x="685800" y="1676400"/>
            <a:ext cx="7772400" cy="3810000"/>
          </a:xfrm>
        </p:spPr>
        <p:txBody>
          <a:bodyPr>
            <a:normAutofit/>
          </a:bodyPr>
          <a:lstStyle/>
          <a:p>
            <a:pPr>
              <a:spcBef>
                <a:spcPts val="0"/>
              </a:spcBef>
              <a:spcAft>
                <a:spcPts val="1200"/>
              </a:spcAft>
              <a:buClrTx/>
              <a:buSzPct val="100000"/>
              <a:buFont typeface="Wingdings" pitchFamily="2" charset="2"/>
              <a:buChar char="§"/>
              <a:defRPr/>
            </a:pPr>
            <a:r>
              <a:rPr lang="en-US" sz="2800" b="0" dirty="0" smtClean="0"/>
              <a:t>Data suggest that students come with relatively </a:t>
            </a:r>
            <a:r>
              <a:rPr lang="en-US" sz="2800" b="0" u="sng" dirty="0" smtClean="0"/>
              <a:t>similar</a:t>
            </a:r>
            <a:r>
              <a:rPr lang="en-US" sz="2800" b="0" dirty="0" smtClean="0"/>
              <a:t> readiness levels for the content being taught.</a:t>
            </a:r>
          </a:p>
          <a:p>
            <a:pPr>
              <a:spcBef>
                <a:spcPts val="0"/>
              </a:spcBef>
              <a:spcAft>
                <a:spcPts val="1200"/>
              </a:spcAft>
              <a:buClrTx/>
              <a:buSzPct val="100000"/>
              <a:buFont typeface="Wingdings" pitchFamily="2" charset="2"/>
              <a:buChar char="§"/>
              <a:defRPr/>
            </a:pPr>
            <a:r>
              <a:rPr lang="en-US" sz="2800" b="0" dirty="0" smtClean="0"/>
              <a:t>For outliers (exceptionally low or exceptionally high performing students), individual SGGs may need to be developed.</a:t>
            </a:r>
            <a:endParaRPr lang="en-US" sz="2800" b="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441036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6699" y="0"/>
            <a:ext cx="8367301" cy="1095555"/>
          </a:xfrm>
        </p:spPr>
        <p:txBody>
          <a:bodyPr>
            <a:normAutofit/>
          </a:bodyPr>
          <a:lstStyle/>
          <a:p>
            <a:r>
              <a:rPr lang="en-US" dirty="0" smtClean="0"/>
              <a:t>SGG Template 1: Whole Group</a:t>
            </a:r>
            <a:endParaRPr lang="en-US" dirty="0"/>
          </a:p>
        </p:txBody>
      </p:sp>
      <p:sp>
        <p:nvSpPr>
          <p:cNvPr id="5" name="Content Placeholder 4"/>
          <p:cNvSpPr>
            <a:spLocks noGrp="1"/>
          </p:cNvSpPr>
          <p:nvPr>
            <p:ph sz="quarter" idx="1"/>
          </p:nvPr>
        </p:nvSpPr>
        <p:spPr>
          <a:xfrm>
            <a:off x="612648" y="1850252"/>
            <a:ext cx="8153400" cy="2070100"/>
          </a:xfrm>
          <a:solidFill>
            <a:schemeClr val="bg1">
              <a:lumMod val="85000"/>
            </a:schemeClr>
          </a:solidFill>
          <a:ln w="19050" cap="flat" cmpd="sng" algn="ctr">
            <a:solidFill>
              <a:srgbClr val="000000"/>
            </a:solidFill>
            <a:prstDash val="solid"/>
            <a:round/>
            <a:headEnd type="none" w="med" len="med"/>
            <a:tailEnd type="none" w="med" len="med"/>
          </a:ln>
        </p:spPr>
        <p:txBody>
          <a:bodyPr anchor="ctr">
            <a:noAutofit/>
          </a:bodyPr>
          <a:lstStyle/>
          <a:p>
            <a:pPr marL="0" indent="0">
              <a:buNone/>
            </a:pPr>
            <a:r>
              <a:rPr lang="en-US" sz="2400" dirty="0" smtClean="0"/>
              <a:t>During the current __________ all students will make measurable progress in ________________ as measured by _________________.  Students will improve their pre-assessment scores by _________________ on the post-assessment.</a:t>
            </a:r>
            <a:endParaRPr lang="en-US" sz="2400" dirty="0"/>
          </a:p>
        </p:txBody>
      </p:sp>
      <p:sp>
        <p:nvSpPr>
          <p:cNvPr id="8" name="TextBox 7"/>
          <p:cNvSpPr txBox="1"/>
          <p:nvPr/>
        </p:nvSpPr>
        <p:spPr>
          <a:xfrm flipH="1">
            <a:off x="9293631" y="6521226"/>
            <a:ext cx="35355" cy="167252"/>
          </a:xfrm>
          <a:prstGeom prst="rect">
            <a:avLst/>
          </a:prstGeom>
          <a:noFill/>
        </p:spPr>
        <p:txBody>
          <a:bodyPr wrap="square" rtlCol="0">
            <a:spAutoFit/>
          </a:bodyPr>
          <a:lstStyle/>
          <a:p>
            <a:pPr algn="ctr"/>
            <a:r>
              <a:rPr lang="en-US" sz="2400" dirty="0" smtClean="0">
                <a:solidFill>
                  <a:schemeClr val="bg1"/>
                </a:solidFill>
              </a:rPr>
              <a:t>1</a:t>
            </a:r>
            <a:endParaRPr lang="en-US" sz="2400" dirty="0">
              <a:solidFill>
                <a:schemeClr val="bg1"/>
              </a:solidFill>
            </a:endParaRPr>
          </a:p>
        </p:txBody>
      </p:sp>
    </p:spTree>
    <p:extLst>
      <p:ext uri="{BB962C8B-B14F-4D97-AF65-F5344CB8AC3E}">
        <p14:creationId xmlns:p14="http://schemas.microsoft.com/office/powerpoint/2010/main" val="38666757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839200" cy="1158240"/>
          </a:xfrm>
        </p:spPr>
        <p:txBody>
          <a:bodyPr anchor="b">
            <a:noAutofit/>
          </a:bodyPr>
          <a:lstStyle/>
          <a:p>
            <a:pPr>
              <a:defRPr/>
            </a:pPr>
            <a:r>
              <a:rPr lang="en-US" dirty="0"/>
              <a:t>Example Baseline </a:t>
            </a:r>
            <a:r>
              <a:rPr lang="en-US" dirty="0" smtClean="0"/>
              <a:t>Data</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858980135"/>
              </p:ext>
            </p:extLst>
          </p:nvPr>
        </p:nvGraphicFramePr>
        <p:xfrm>
          <a:off x="822960" y="2374392"/>
          <a:ext cx="75438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23</a:t>
            </a:r>
            <a:endParaRPr lang="en-US" sz="2000" dirty="0">
              <a:latin typeface="Arial" pitchFamily="34" charset="0"/>
              <a:cs typeface="Arial" pitchFamily="34" charset="0"/>
            </a:endParaRPr>
          </a:p>
        </p:txBody>
      </p:sp>
      <p:sp>
        <p:nvSpPr>
          <p:cNvPr id="3" name="TextBox 2"/>
          <p:cNvSpPr txBox="1"/>
          <p:nvPr/>
        </p:nvSpPr>
        <p:spPr>
          <a:xfrm>
            <a:off x="449580" y="1402080"/>
            <a:ext cx="8244840" cy="830997"/>
          </a:xfrm>
          <a:prstGeom prst="rect">
            <a:avLst/>
          </a:prstGeom>
          <a:noFill/>
        </p:spPr>
        <p:txBody>
          <a:bodyPr wrap="square" rtlCol="0">
            <a:spAutoFit/>
          </a:bodyPr>
          <a:lstStyle/>
          <a:p>
            <a:pPr algn="ctr"/>
            <a:r>
              <a:rPr lang="en-US" sz="2400" dirty="0"/>
              <a:t>Spanish I Assessment: Number of Students Scoring at Each Range</a:t>
            </a:r>
          </a:p>
        </p:txBody>
      </p:sp>
    </p:spTree>
    <p:extLst>
      <p:ext uri="{BB962C8B-B14F-4D97-AF65-F5344CB8AC3E}">
        <p14:creationId xmlns:p14="http://schemas.microsoft.com/office/powerpoint/2010/main" val="41332944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0"/>
            <a:ext cx="7772400" cy="1143000"/>
          </a:xfrm>
        </p:spPr>
        <p:txBody>
          <a:bodyPr anchor="b">
            <a:normAutofit/>
          </a:bodyPr>
          <a:lstStyle/>
          <a:p>
            <a:pPr>
              <a:defRPr/>
            </a:pPr>
            <a:r>
              <a:rPr lang="en-US" dirty="0" smtClean="0"/>
              <a:t>Example SGG</a:t>
            </a:r>
            <a:endParaRPr lang="en-US" dirty="0"/>
          </a:p>
        </p:txBody>
      </p:sp>
      <p:sp>
        <p:nvSpPr>
          <p:cNvPr id="5" name="Content Placeholder 4"/>
          <p:cNvSpPr>
            <a:spLocks noGrp="1"/>
          </p:cNvSpPr>
          <p:nvPr>
            <p:ph idx="1"/>
          </p:nvPr>
        </p:nvSpPr>
        <p:spPr>
          <a:xfrm>
            <a:off x="800100" y="2057400"/>
            <a:ext cx="7543800" cy="3276600"/>
          </a:xfrm>
          <a:solidFill>
            <a:schemeClr val="bg1">
              <a:lumMod val="85000"/>
            </a:schemeClr>
          </a:solidFill>
          <a:ln>
            <a:solidFill>
              <a:schemeClr val="tx1"/>
            </a:solidFill>
          </a:ln>
        </p:spPr>
        <p:txBody>
          <a:bodyPr anchor="ctr">
            <a:normAutofit fontScale="85000" lnSpcReduction="10000"/>
          </a:bodyPr>
          <a:lstStyle/>
          <a:p>
            <a:pPr marL="0" indent="0">
              <a:buNone/>
              <a:defRPr/>
            </a:pPr>
            <a:r>
              <a:rPr lang="en-US" sz="2800" b="0" dirty="0" smtClean="0"/>
              <a:t>During the current </a:t>
            </a:r>
            <a:r>
              <a:rPr lang="en-US" sz="2800" b="0" u="sng" dirty="0" smtClean="0"/>
              <a:t>school year</a:t>
            </a:r>
            <a:r>
              <a:rPr lang="en-US" sz="2800" b="0" dirty="0" smtClean="0"/>
              <a:t>, all students will make measurable progress in </a:t>
            </a:r>
            <a:r>
              <a:rPr lang="en-US" sz="2800" b="0" u="sng" dirty="0" smtClean="0"/>
              <a:t>Spanish I</a:t>
            </a:r>
            <a:r>
              <a:rPr lang="en-US" sz="2800" b="0" dirty="0" smtClean="0"/>
              <a:t> Interpretive Listening and Reading as measured by the </a:t>
            </a:r>
            <a:r>
              <a:rPr lang="en-US" sz="2800" b="0" u="sng" dirty="0" smtClean="0"/>
              <a:t>district-developed </a:t>
            </a:r>
            <a:r>
              <a:rPr lang="en-US" sz="2800" u="sng" dirty="0" smtClean="0"/>
              <a:t>performance </a:t>
            </a:r>
            <a:r>
              <a:rPr lang="en-US" sz="2800" b="0" u="sng" dirty="0" smtClean="0"/>
              <a:t>assessment</a:t>
            </a:r>
            <a:r>
              <a:rPr lang="en-US" sz="2800" b="0" dirty="0" smtClean="0"/>
              <a:t>.  All students will improve their pre-assessment score by </a:t>
            </a:r>
            <a:r>
              <a:rPr lang="en-US" sz="2800" b="0" u="sng" dirty="0" smtClean="0"/>
              <a:t>65 percentage points</a:t>
            </a:r>
            <a:r>
              <a:rPr lang="en-US" sz="2800" b="0" dirty="0" smtClean="0"/>
              <a:t> on the end of year performance assessment.</a:t>
            </a:r>
          </a:p>
          <a:p>
            <a:pPr marL="0" indent="0">
              <a:buNone/>
              <a:defRPr/>
            </a:pPr>
            <a:endParaRPr lang="en-US" sz="2800" dirty="0" smtClean="0"/>
          </a:p>
          <a:p>
            <a:pPr marL="0" indent="0">
              <a:buNone/>
              <a:defRPr/>
            </a:pPr>
            <a:r>
              <a:rPr lang="en-US" sz="2800" dirty="0" smtClean="0"/>
              <a:t>Further, 85 percent of students will score 70 percent or higher on the end of year assessment.</a:t>
            </a:r>
            <a:endParaRPr lang="en-US" sz="2800" b="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265212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657171" cy="1158240"/>
          </a:xfrm>
        </p:spPr>
        <p:txBody>
          <a:bodyPr anchor="b">
            <a:normAutofit fontScale="90000"/>
          </a:bodyPr>
          <a:lstStyle/>
          <a:p>
            <a:r>
              <a:rPr lang="en-US" dirty="0" smtClean="0"/>
              <a:t>Example Spreadsheet with </a:t>
            </a:r>
            <a:br>
              <a:rPr lang="en-US" dirty="0" smtClean="0"/>
            </a:br>
            <a:r>
              <a:rPr lang="en-US" dirty="0" smtClean="0"/>
              <a:t>Baseline 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1111115"/>
              </p:ext>
            </p:extLst>
          </p:nvPr>
        </p:nvGraphicFramePr>
        <p:xfrm>
          <a:off x="448769" y="1331230"/>
          <a:ext cx="8415867" cy="4941570"/>
        </p:xfrm>
        <a:graphic>
          <a:graphicData uri="http://schemas.openxmlformats.org/drawingml/2006/table">
            <a:tbl>
              <a:tblPr>
                <a:tableStyleId>{5C22544A-7EE6-4342-B048-85BDC9FD1C3A}</a:tableStyleId>
              </a:tblPr>
              <a:tblGrid>
                <a:gridCol w="2044441"/>
                <a:gridCol w="2430337"/>
                <a:gridCol w="2036230"/>
                <a:gridCol w="1904859"/>
              </a:tblGrid>
              <a:tr h="381000">
                <a:tc>
                  <a:txBody>
                    <a:bodyPr/>
                    <a:lstStyle/>
                    <a:p>
                      <a:pPr algn="ctr" fontAlgn="b"/>
                      <a:endParaRPr lang="en-US" sz="16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US" sz="1600" b="1" u="none" strike="noStrike" dirty="0">
                          <a:solidFill>
                            <a:schemeClr val="bg1"/>
                          </a:solidFill>
                          <a:effectLst/>
                          <a:latin typeface="Arial" pitchFamily="34" charset="0"/>
                          <a:cs typeface="Arial" pitchFamily="34" charset="0"/>
                        </a:rPr>
                        <a:t>Baseline </a:t>
                      </a:r>
                      <a:r>
                        <a:rPr lang="en-US" sz="1600" b="1" u="none" strike="noStrike" dirty="0" smtClean="0">
                          <a:solidFill>
                            <a:schemeClr val="bg1"/>
                          </a:solidFill>
                          <a:effectLst/>
                          <a:latin typeface="Arial" pitchFamily="34" charset="0"/>
                          <a:cs typeface="Arial" pitchFamily="34" charset="0"/>
                        </a:rPr>
                        <a:t>Score</a:t>
                      </a:r>
                      <a:endParaRPr lang="en-US" sz="16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US" sz="1600" b="1" u="none" strike="noStrike" dirty="0">
                          <a:solidFill>
                            <a:schemeClr val="bg1"/>
                          </a:solidFill>
                          <a:effectLst/>
                          <a:latin typeface="Arial" pitchFamily="34" charset="0"/>
                          <a:cs typeface="Arial" pitchFamily="34" charset="0"/>
                        </a:rPr>
                        <a:t>Growth </a:t>
                      </a:r>
                      <a:r>
                        <a:rPr lang="en-US" sz="1600" b="1" u="none" strike="noStrike" dirty="0" smtClean="0">
                          <a:solidFill>
                            <a:schemeClr val="bg1"/>
                          </a:solidFill>
                          <a:effectLst/>
                          <a:latin typeface="Arial" pitchFamily="34" charset="0"/>
                          <a:cs typeface="Arial" pitchFamily="34" charset="0"/>
                        </a:rPr>
                        <a:t>Goal</a:t>
                      </a:r>
                      <a:endParaRPr lang="en-US" sz="16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US" sz="1600" b="1" u="none" strike="noStrike" dirty="0">
                          <a:solidFill>
                            <a:schemeClr val="bg1"/>
                          </a:solidFill>
                          <a:effectLst/>
                          <a:latin typeface="Arial" pitchFamily="34" charset="0"/>
                          <a:cs typeface="Arial" pitchFamily="34" charset="0"/>
                        </a:rPr>
                        <a:t>Needed Final Score</a:t>
                      </a:r>
                      <a:endParaRPr lang="en-US" sz="16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190500">
                <a:tc>
                  <a:txBody>
                    <a:bodyPr/>
                    <a:lstStyle/>
                    <a:p>
                      <a:pPr algn="ctr" fontAlgn="b"/>
                      <a:r>
                        <a:rPr lang="en-US" sz="1600" u="none" strike="noStrike" dirty="0">
                          <a:effectLst/>
                          <a:latin typeface="Arial" pitchFamily="34" charset="0"/>
                          <a:cs typeface="Arial" pitchFamily="34" charset="0"/>
                        </a:rPr>
                        <a:t>Student 1</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latin typeface="+mn-lt"/>
                          <a:ea typeface="Calibri"/>
                          <a:cs typeface="Times New Roman"/>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dirty="0">
                          <a:effectLst/>
                          <a:latin typeface="Arial" pitchFamily="34" charset="0"/>
                          <a:cs typeface="Arial" pitchFamily="34" charset="0"/>
                        </a:rPr>
                        <a:t>Student 2</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latin typeface="+mn-lt"/>
                          <a:ea typeface="Calibri"/>
                          <a:cs typeface="Times New Roman"/>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3</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latin typeface="+mn-lt"/>
                          <a:ea typeface="Calibri"/>
                          <a:cs typeface="Times New Roman"/>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4</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latin typeface="+mn-lt"/>
                          <a:ea typeface="Calibri"/>
                          <a:cs typeface="Times New Roman"/>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latin typeface="+mn-lt"/>
                          <a:ea typeface="Calibri"/>
                          <a:cs typeface="Times New Roman"/>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5</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dirty="0">
                          <a:effectLst/>
                          <a:latin typeface="Arial" pitchFamily="34" charset="0"/>
                          <a:cs typeface="Arial" pitchFamily="34" charset="0"/>
                        </a:rPr>
                        <a:t>Student 6</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7</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8</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a:latin typeface="+mn-lt"/>
                          <a:ea typeface="Calibri"/>
                          <a:cs typeface="Times New Roman"/>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latin typeface="+mn-lt"/>
                          <a:ea typeface="Calibri"/>
                          <a:cs typeface="Times New Roman"/>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9</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10</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75</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10</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10</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75</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11</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12</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77</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12</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12</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77</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13</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14</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79</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14</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14</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79</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15</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18</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83</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16</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20</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85</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17</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22</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87</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b"/>
                      <a:r>
                        <a:rPr lang="en-US" sz="1600" u="none" strike="noStrike">
                          <a:effectLst/>
                          <a:latin typeface="Arial" pitchFamily="34" charset="0"/>
                          <a:cs typeface="Arial" pitchFamily="34" charset="0"/>
                        </a:rPr>
                        <a:t>Student 18</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Arial" pitchFamily="34" charset="0"/>
                          <a:cs typeface="Arial" pitchFamily="34" charset="0"/>
                        </a:rPr>
                        <a:t>24</a:t>
                      </a:r>
                      <a:endParaRPr lang="en-US" sz="16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65</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Arial" pitchFamily="34" charset="0"/>
                          <a:cs typeface="Arial" pitchFamily="34" charset="0"/>
                        </a:rPr>
                        <a:t>89</a:t>
                      </a:r>
                      <a:endParaRPr lang="en-US" sz="16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3571860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0"/>
            <a:ext cx="7772400" cy="1143000"/>
          </a:xfrm>
        </p:spPr>
        <p:txBody>
          <a:bodyPr anchor="b">
            <a:normAutofit/>
          </a:bodyPr>
          <a:lstStyle/>
          <a:p>
            <a:pPr>
              <a:defRPr/>
            </a:pPr>
            <a:r>
              <a:rPr lang="en-US" dirty="0" smtClean="0"/>
              <a:t>Tiered SGGs</a:t>
            </a:r>
            <a:endParaRPr lang="en-US" dirty="0"/>
          </a:p>
        </p:txBody>
      </p:sp>
      <p:sp>
        <p:nvSpPr>
          <p:cNvPr id="5" name="Content Placeholder 4"/>
          <p:cNvSpPr>
            <a:spLocks noGrp="1"/>
          </p:cNvSpPr>
          <p:nvPr>
            <p:ph idx="1"/>
          </p:nvPr>
        </p:nvSpPr>
        <p:spPr>
          <a:xfrm>
            <a:off x="350520" y="1371600"/>
            <a:ext cx="8503920" cy="3810000"/>
          </a:xfrm>
        </p:spPr>
        <p:txBody>
          <a:bodyPr>
            <a:normAutofit/>
          </a:bodyPr>
          <a:lstStyle/>
          <a:p>
            <a:pPr>
              <a:spcBef>
                <a:spcPts val="0"/>
              </a:spcBef>
              <a:spcAft>
                <a:spcPts val="1200"/>
              </a:spcAft>
              <a:buClrTx/>
              <a:buSzPct val="100000"/>
              <a:buFont typeface="Wingdings" pitchFamily="2" charset="2"/>
              <a:buChar char="§"/>
              <a:defRPr/>
            </a:pPr>
            <a:r>
              <a:rPr lang="en-US" sz="2800" b="0" dirty="0" smtClean="0"/>
              <a:t>Data suggest that students come with relatively </a:t>
            </a:r>
            <a:r>
              <a:rPr lang="en-US" sz="2800" b="0" u="sng" dirty="0" smtClean="0"/>
              <a:t>diverse</a:t>
            </a:r>
            <a:r>
              <a:rPr lang="en-US" sz="2800" b="0" dirty="0" smtClean="0"/>
              <a:t> readiness levels for the content being taught.</a:t>
            </a:r>
          </a:p>
          <a:p>
            <a:pPr>
              <a:spcBef>
                <a:spcPts val="0"/>
              </a:spcBef>
              <a:spcAft>
                <a:spcPts val="1200"/>
              </a:spcAft>
              <a:buClrTx/>
              <a:buSzPct val="100000"/>
              <a:buFont typeface="Wingdings" pitchFamily="2" charset="2"/>
              <a:buChar char="§"/>
              <a:defRPr/>
            </a:pPr>
            <a:r>
              <a:rPr lang="en-US" sz="2800" b="0" dirty="0" smtClean="0"/>
              <a:t>For outliers (exceptionally low or exceptionally high performing students), individual SGGs may need to be developed.</a:t>
            </a:r>
            <a:endParaRPr lang="en-US" sz="2800" b="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248706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0"/>
            <a:ext cx="8686800" cy="1095555"/>
          </a:xfrm>
        </p:spPr>
        <p:txBody>
          <a:bodyPr>
            <a:normAutofit/>
          </a:bodyPr>
          <a:lstStyle/>
          <a:p>
            <a:r>
              <a:rPr lang="en-US" dirty="0" smtClean="0"/>
              <a:t>SGG Template 2: Tiered</a:t>
            </a:r>
            <a:endParaRPr lang="en-US" dirty="0"/>
          </a:p>
        </p:txBody>
      </p:sp>
      <p:sp>
        <p:nvSpPr>
          <p:cNvPr id="5" name="Content Placeholder 4"/>
          <p:cNvSpPr>
            <a:spLocks noGrp="1"/>
          </p:cNvSpPr>
          <p:nvPr>
            <p:ph sz="quarter" idx="1"/>
          </p:nvPr>
        </p:nvSpPr>
        <p:spPr>
          <a:xfrm>
            <a:off x="612648" y="1600200"/>
            <a:ext cx="8153400" cy="4572000"/>
          </a:xfrm>
          <a:solidFill>
            <a:schemeClr val="bg1">
              <a:lumMod val="85000"/>
            </a:schemeClr>
          </a:solidFill>
          <a:ln w="19050" cap="flat" cmpd="sng" algn="ctr">
            <a:solidFill>
              <a:srgbClr val="000000"/>
            </a:solidFill>
            <a:prstDash val="solid"/>
            <a:round/>
            <a:headEnd type="none" w="med" len="med"/>
            <a:tailEnd type="none" w="med" len="med"/>
          </a:ln>
        </p:spPr>
        <p:txBody>
          <a:bodyPr>
            <a:noAutofit/>
          </a:bodyPr>
          <a:lstStyle/>
          <a:p>
            <a:pPr marL="0" indent="0">
              <a:buNone/>
            </a:pPr>
            <a:r>
              <a:rPr lang="en-US" sz="2400" dirty="0" smtClean="0"/>
              <a:t>During the current ________, all students will make measurable progress in _________ as measured by _________________.</a:t>
            </a:r>
          </a:p>
          <a:p>
            <a:pPr marL="468313" indent="-304800">
              <a:buClrTx/>
              <a:buSzPct val="100000"/>
              <a:buFont typeface="Wingdings" pitchFamily="2" charset="2"/>
              <a:buChar char="§"/>
            </a:pPr>
            <a:r>
              <a:rPr lang="en-US" sz="2400" dirty="0" smtClean="0"/>
              <a:t>Tier 1: Students scoring ______ on the pre-assessment will improve their pre-assessment scores by ______ on the post-assessment.</a:t>
            </a:r>
          </a:p>
          <a:p>
            <a:pPr marL="468313" indent="-304800">
              <a:buClrTx/>
              <a:buSzPct val="100000"/>
              <a:buFont typeface="Wingdings" pitchFamily="2" charset="2"/>
              <a:buChar char="§"/>
            </a:pPr>
            <a:r>
              <a:rPr lang="en-US" sz="2400" dirty="0" smtClean="0"/>
              <a:t>Tier 2: Students </a:t>
            </a:r>
            <a:r>
              <a:rPr lang="en-US" sz="2400" dirty="0"/>
              <a:t>scoring </a:t>
            </a:r>
            <a:r>
              <a:rPr lang="en-US" sz="2400" dirty="0" smtClean="0"/>
              <a:t>______ </a:t>
            </a:r>
            <a:r>
              <a:rPr lang="en-US" sz="2400" dirty="0"/>
              <a:t>on the pre-assessment will improve their pre-assessment scores by </a:t>
            </a:r>
            <a:r>
              <a:rPr lang="en-US" sz="2400" dirty="0" smtClean="0"/>
              <a:t>________ </a:t>
            </a:r>
            <a:r>
              <a:rPr lang="en-US" sz="2400" dirty="0"/>
              <a:t>on the post-assessment</a:t>
            </a:r>
            <a:r>
              <a:rPr lang="en-US" sz="2400" dirty="0" smtClean="0"/>
              <a:t>.</a:t>
            </a:r>
          </a:p>
          <a:p>
            <a:pPr marL="468313" indent="-304800">
              <a:buClrTx/>
              <a:buSzPct val="100000"/>
              <a:buFont typeface="Wingdings" pitchFamily="2" charset="2"/>
              <a:buChar char="§"/>
            </a:pPr>
            <a:r>
              <a:rPr lang="en-US" sz="2400" dirty="0" smtClean="0"/>
              <a:t>Etc.</a:t>
            </a:r>
          </a:p>
          <a:p>
            <a:pPr marL="468313" indent="-304800">
              <a:buClrTx/>
              <a:buSzPct val="100000"/>
              <a:buNone/>
            </a:pPr>
            <a:r>
              <a:rPr lang="en-US" dirty="0" smtClean="0"/>
              <a:t>Further, ________ will achieve _____________.</a:t>
            </a:r>
            <a:endParaRPr lang="en-US" sz="2400" dirty="0"/>
          </a:p>
          <a:p>
            <a:endParaRPr lang="en-US" dirty="0"/>
          </a:p>
          <a:p>
            <a:endParaRPr lang="en-US" dirty="0" smtClean="0"/>
          </a:p>
          <a:p>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28</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56044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A8A8A8"/>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A8A8A8"/>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127760"/>
          </a:xfrm>
        </p:spPr>
        <p:txBody>
          <a:bodyPr anchor="b">
            <a:normAutofit/>
          </a:bodyPr>
          <a:lstStyle/>
          <a:p>
            <a:r>
              <a:rPr lang="en-US" dirty="0" smtClean="0"/>
              <a:t>US History Performance Assessment</a:t>
            </a:r>
            <a:endParaRPr lang="en-US" dirty="0"/>
          </a:p>
        </p:txBody>
      </p:sp>
      <p:sp>
        <p:nvSpPr>
          <p:cNvPr id="3" name="Content Placeholder 2"/>
          <p:cNvSpPr>
            <a:spLocks noGrp="1"/>
          </p:cNvSpPr>
          <p:nvPr>
            <p:ph sz="quarter" idx="1"/>
          </p:nvPr>
        </p:nvSpPr>
        <p:spPr/>
        <p:txBody>
          <a:bodyPr>
            <a:normAutofit/>
          </a:bodyPr>
          <a:lstStyle/>
          <a:p>
            <a:pPr>
              <a:spcBef>
                <a:spcPts val="0"/>
              </a:spcBef>
              <a:spcAft>
                <a:spcPts val="1200"/>
              </a:spcAft>
              <a:buClrTx/>
              <a:buSzPct val="100000"/>
              <a:buFont typeface="Wingdings" pitchFamily="2" charset="2"/>
              <a:buChar char="§"/>
            </a:pPr>
            <a:r>
              <a:rPr lang="en-US" sz="2800" dirty="0" smtClean="0"/>
              <a:t>Primary sources comparative analysis</a:t>
            </a:r>
          </a:p>
          <a:p>
            <a:pPr>
              <a:spcBef>
                <a:spcPts val="0"/>
              </a:spcBef>
              <a:spcAft>
                <a:spcPts val="1200"/>
              </a:spcAft>
              <a:buClrTx/>
              <a:buSzPct val="100000"/>
              <a:buFont typeface="Wingdings" pitchFamily="2" charset="2"/>
              <a:buChar char="§"/>
            </a:pPr>
            <a:r>
              <a:rPr lang="en-US" sz="2800" dirty="0" smtClean="0"/>
              <a:t>District-developed rubric for high school students</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90632034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763000" cy="1135726"/>
          </a:xfrm>
        </p:spPr>
        <p:txBody>
          <a:bodyPr anchor="b">
            <a:noAutofit/>
          </a:bodyPr>
          <a:lstStyle/>
          <a:p>
            <a:pPr>
              <a:defRPr/>
            </a:pPr>
            <a:r>
              <a:rPr lang="en-US" dirty="0" smtClean="0"/>
              <a:t>Example Baseline Data</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24412492"/>
              </p:ext>
            </p:extLst>
          </p:nvPr>
        </p:nvGraphicFramePr>
        <p:xfrm>
          <a:off x="792480" y="2529840"/>
          <a:ext cx="75438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24</a:t>
            </a:r>
            <a:endParaRPr lang="en-US" sz="2000" dirty="0">
              <a:latin typeface="Arial" pitchFamily="34" charset="0"/>
              <a:cs typeface="Arial" pitchFamily="34" charset="0"/>
            </a:endParaRPr>
          </a:p>
        </p:txBody>
      </p:sp>
      <p:sp>
        <p:nvSpPr>
          <p:cNvPr id="3" name="TextBox 2"/>
          <p:cNvSpPr txBox="1"/>
          <p:nvPr/>
        </p:nvSpPr>
        <p:spPr>
          <a:xfrm>
            <a:off x="518160" y="1371600"/>
            <a:ext cx="8092440" cy="1200329"/>
          </a:xfrm>
          <a:prstGeom prst="rect">
            <a:avLst/>
          </a:prstGeom>
          <a:noFill/>
        </p:spPr>
        <p:txBody>
          <a:bodyPr wrap="square" rtlCol="0">
            <a:spAutoFit/>
          </a:bodyPr>
          <a:lstStyle/>
          <a:p>
            <a:pPr algn="ctr"/>
            <a:r>
              <a:rPr lang="en-US" sz="2400" dirty="0"/>
              <a:t>US History Assessment: </a:t>
            </a:r>
            <a:r>
              <a:rPr lang="en-US" sz="2400" dirty="0" smtClean="0"/>
              <a:t> Primary Sources Comparative Analysis</a:t>
            </a:r>
            <a:r>
              <a:rPr lang="en-US" sz="2400" dirty="0"/>
              <a:t/>
            </a:r>
            <a:br>
              <a:rPr lang="en-US" sz="2400" dirty="0"/>
            </a:br>
            <a:r>
              <a:rPr lang="en-US" sz="2400" dirty="0"/>
              <a:t>Number of Students Scoring at Each Level-Rubric-Based</a:t>
            </a:r>
          </a:p>
        </p:txBody>
      </p:sp>
    </p:spTree>
    <p:extLst>
      <p:ext uri="{BB962C8B-B14F-4D97-AF65-F5344CB8AC3E}">
        <p14:creationId xmlns:p14="http://schemas.microsoft.com/office/powerpoint/2010/main" val="6733086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6280" y="0"/>
            <a:ext cx="8183880" cy="1143000"/>
          </a:xfrm>
        </p:spPr>
        <p:txBody>
          <a:bodyPr anchor="b">
            <a:normAutofit/>
          </a:bodyPr>
          <a:lstStyle/>
          <a:p>
            <a:pPr>
              <a:defRPr/>
            </a:pPr>
            <a:r>
              <a:rPr lang="en-US" dirty="0" smtClean="0"/>
              <a:t>Example SGG: Rubric-based</a:t>
            </a:r>
            <a:endParaRPr lang="en-US" dirty="0"/>
          </a:p>
        </p:txBody>
      </p:sp>
      <p:sp>
        <p:nvSpPr>
          <p:cNvPr id="5" name="Content Placeholder 4"/>
          <p:cNvSpPr>
            <a:spLocks noGrp="1"/>
          </p:cNvSpPr>
          <p:nvPr>
            <p:ph idx="1"/>
          </p:nvPr>
        </p:nvSpPr>
        <p:spPr>
          <a:xfrm>
            <a:off x="304800" y="1295400"/>
            <a:ext cx="8610600" cy="5181600"/>
          </a:xfrm>
          <a:solidFill>
            <a:schemeClr val="bg1">
              <a:lumMod val="85000"/>
            </a:schemeClr>
          </a:solidFill>
          <a:ln>
            <a:solidFill>
              <a:schemeClr val="tx1"/>
            </a:solidFill>
          </a:ln>
        </p:spPr>
        <p:txBody>
          <a:bodyPr>
            <a:noAutofit/>
          </a:bodyPr>
          <a:lstStyle/>
          <a:p>
            <a:pPr marL="0" indent="0">
              <a:buNone/>
              <a:defRPr/>
            </a:pPr>
            <a:r>
              <a:rPr lang="en-US" sz="2000" b="0" dirty="0" smtClean="0"/>
              <a:t>During the current school year, all students will make measurable progress in </a:t>
            </a:r>
            <a:r>
              <a:rPr lang="en-US" sz="2000" b="0" u="sng" dirty="0" smtClean="0"/>
              <a:t>Primary Sources Comparative Analysis </a:t>
            </a:r>
            <a:r>
              <a:rPr lang="en-US" sz="2000" b="0" dirty="0" smtClean="0"/>
              <a:t>as measured by the </a:t>
            </a:r>
            <a:r>
              <a:rPr lang="en-US" sz="2000" b="0" u="sng" dirty="0" smtClean="0"/>
              <a:t>district-developed primar</a:t>
            </a:r>
            <a:r>
              <a:rPr lang="en-US" sz="2000" u="sng" dirty="0" smtClean="0"/>
              <a:t>y sources comparative analysis rubric for high school</a:t>
            </a:r>
            <a:r>
              <a:rPr lang="en-US" sz="2000" dirty="0" smtClean="0"/>
              <a:t>.</a:t>
            </a:r>
            <a:r>
              <a:rPr lang="en-US" sz="2000" b="0" dirty="0" smtClean="0"/>
              <a:t>  Students will improve their scores as follows:</a:t>
            </a:r>
          </a:p>
          <a:p>
            <a:pPr marL="352425" indent="-247650">
              <a:lnSpc>
                <a:spcPct val="110000"/>
              </a:lnSpc>
              <a:spcBef>
                <a:spcPts val="0"/>
              </a:spcBef>
              <a:spcAft>
                <a:spcPts val="1200"/>
              </a:spcAft>
              <a:buClrTx/>
              <a:buSzPct val="100000"/>
              <a:buFont typeface="Wingdings" pitchFamily="2" charset="2"/>
              <a:buChar char="§"/>
              <a:defRPr/>
            </a:pPr>
            <a:r>
              <a:rPr lang="en-US" sz="2000" b="0" dirty="0" smtClean="0"/>
              <a:t>Students scoring at the </a:t>
            </a:r>
            <a:r>
              <a:rPr lang="en-US" sz="2000" b="0" u="sng" dirty="0" smtClean="0"/>
              <a:t>Novice and Developing levels</a:t>
            </a:r>
            <a:r>
              <a:rPr lang="en-US" sz="2000" b="0" dirty="0" smtClean="0"/>
              <a:t> on the pre-assessment will improve to the </a:t>
            </a:r>
            <a:r>
              <a:rPr lang="en-US" sz="2000" b="0" u="sng" dirty="0" smtClean="0"/>
              <a:t>Proficient level</a:t>
            </a:r>
            <a:r>
              <a:rPr lang="en-US" sz="2000" b="0" dirty="0" smtClean="0"/>
              <a:t> on the post-assessment.</a:t>
            </a:r>
          </a:p>
          <a:p>
            <a:pPr marL="352425" indent="-247650">
              <a:lnSpc>
                <a:spcPct val="110000"/>
              </a:lnSpc>
              <a:spcBef>
                <a:spcPts val="0"/>
              </a:spcBef>
              <a:spcAft>
                <a:spcPts val="1200"/>
              </a:spcAft>
              <a:buClrTx/>
              <a:buSzPct val="100000"/>
              <a:buFont typeface="Wingdings" pitchFamily="2" charset="2"/>
              <a:buChar char="§"/>
              <a:defRPr/>
            </a:pPr>
            <a:r>
              <a:rPr lang="en-US" sz="2000" b="0" dirty="0" smtClean="0"/>
              <a:t>Students scoring at the </a:t>
            </a:r>
            <a:r>
              <a:rPr lang="en-US" sz="2000" b="0" u="sng" dirty="0" smtClean="0"/>
              <a:t>Proficient level</a:t>
            </a:r>
            <a:r>
              <a:rPr lang="en-US" sz="2000" b="0" dirty="0" smtClean="0"/>
              <a:t> on the pre-assessment will improve to the </a:t>
            </a:r>
            <a:r>
              <a:rPr lang="en-US" sz="2000" b="0" u="sng" dirty="0" smtClean="0"/>
              <a:t>Exceeding level</a:t>
            </a:r>
            <a:r>
              <a:rPr lang="en-US" sz="2000" b="0" dirty="0" smtClean="0"/>
              <a:t> on the post-assessment.</a:t>
            </a:r>
          </a:p>
          <a:p>
            <a:pPr marL="352425" indent="-247650">
              <a:lnSpc>
                <a:spcPct val="110000"/>
              </a:lnSpc>
              <a:spcBef>
                <a:spcPts val="0"/>
              </a:spcBef>
              <a:spcAft>
                <a:spcPts val="1200"/>
              </a:spcAft>
              <a:buClrTx/>
              <a:buSzPct val="100000"/>
              <a:buFont typeface="Wingdings" pitchFamily="2" charset="2"/>
              <a:buChar char="§"/>
              <a:defRPr/>
            </a:pPr>
            <a:r>
              <a:rPr lang="en-US" sz="2000" b="0" dirty="0" smtClean="0"/>
              <a:t>Students scoring on the </a:t>
            </a:r>
            <a:r>
              <a:rPr lang="en-US" sz="2000" b="0" u="sng" dirty="0" smtClean="0"/>
              <a:t>Exceeding level</a:t>
            </a:r>
            <a:r>
              <a:rPr lang="en-US" sz="2000" b="0" dirty="0" smtClean="0"/>
              <a:t> on the pre-assessment will have their pre-assessments re-scored using the </a:t>
            </a:r>
            <a:r>
              <a:rPr lang="en-US" sz="2000" b="0" u="sng" dirty="0" smtClean="0"/>
              <a:t>College &amp; Professional level rubric</a:t>
            </a:r>
            <a:r>
              <a:rPr lang="en-US" sz="2000" b="0" dirty="0" smtClean="0"/>
              <a:t>, and will improve their scores by </a:t>
            </a:r>
            <a:r>
              <a:rPr lang="en-US" sz="2000" b="0" u="sng" dirty="0" smtClean="0"/>
              <a:t>one level</a:t>
            </a:r>
            <a:r>
              <a:rPr lang="en-US" sz="2000" b="0" dirty="0" smtClean="0"/>
              <a:t> on the post-assessment.</a:t>
            </a:r>
          </a:p>
          <a:p>
            <a:pPr marL="352425" indent="-247650">
              <a:lnSpc>
                <a:spcPct val="110000"/>
              </a:lnSpc>
              <a:spcBef>
                <a:spcPts val="0"/>
              </a:spcBef>
              <a:spcAft>
                <a:spcPts val="1200"/>
              </a:spcAft>
              <a:buNone/>
              <a:defRPr/>
            </a:pPr>
            <a:r>
              <a:rPr lang="en-US" sz="2000" dirty="0" smtClean="0"/>
              <a:t>Further, 80 percent of students will score 80percent or higher on the end of year assessment.</a:t>
            </a:r>
          </a:p>
          <a:p>
            <a:pPr marL="352425" indent="-247650">
              <a:lnSpc>
                <a:spcPct val="110000"/>
              </a:lnSpc>
              <a:spcBef>
                <a:spcPts val="0"/>
              </a:spcBef>
              <a:spcAft>
                <a:spcPts val="1200"/>
              </a:spcAft>
              <a:buClrTx/>
              <a:buSzPct val="100000"/>
              <a:buFont typeface="Wingdings" pitchFamily="2" charset="2"/>
              <a:buChar char="§"/>
              <a:defRPr/>
            </a:pPr>
            <a:endParaRPr lang="en-US" sz="2000" b="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04165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76200"/>
            <a:ext cx="7222958" cy="955895"/>
          </a:xfrm>
        </p:spPr>
        <p:txBody>
          <a:bodyPr>
            <a:normAutofit/>
          </a:bodyPr>
          <a:lstStyle/>
          <a:p>
            <a:r>
              <a:rPr lang="en-US" sz="3200" dirty="0" smtClean="0">
                <a:ea typeface="ＭＳ Ｐゴシック" pitchFamily="34" charset="-128"/>
              </a:rPr>
              <a:t>Why Student Growth Goals?</a:t>
            </a:r>
          </a:p>
        </p:txBody>
      </p:sp>
      <p:sp>
        <p:nvSpPr>
          <p:cNvPr id="5123" name="Content Placeholder 2"/>
          <p:cNvSpPr>
            <a:spLocks noGrp="1"/>
          </p:cNvSpPr>
          <p:nvPr>
            <p:ph sz="half" idx="1"/>
          </p:nvPr>
        </p:nvSpPr>
        <p:spPr>
          <a:xfrm>
            <a:off x="1066800" y="1447800"/>
            <a:ext cx="7011987" cy="1068387"/>
          </a:xfrm>
        </p:spPr>
        <p:txBody>
          <a:bodyPr/>
          <a:lstStyle/>
          <a:p>
            <a:pPr marL="0" indent="0">
              <a:buFont typeface="Wingdings" pitchFamily="2" charset="2"/>
              <a:buNone/>
            </a:pPr>
            <a:r>
              <a:rPr lang="en-US" b="1" i="1" dirty="0" smtClean="0">
                <a:ea typeface="ＭＳ Ｐゴシック" pitchFamily="34" charset="-128"/>
              </a:rPr>
              <a:t>Explicitly Connect Teaching and Learning</a:t>
            </a:r>
          </a:p>
        </p:txBody>
      </p:sp>
      <p:sp>
        <p:nvSpPr>
          <p:cNvPr id="6" name="TextBox 5"/>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a:t>
            </a:r>
            <a:endParaRPr lang="en-US" sz="2000" dirty="0">
              <a:latin typeface="Arial" pitchFamily="34" charset="0"/>
              <a:cs typeface="Arial" pitchFamily="34" charset="0"/>
            </a:endParaRPr>
          </a:p>
        </p:txBody>
      </p:sp>
      <p:pic>
        <p:nvPicPr>
          <p:cNvPr id="8" name="Picture 7" descr="http://lettersfromdan.com/wp-content/uploads/2010/10/connect-content-and-marketing.jpg"/>
          <p:cNvPicPr/>
          <p:nvPr/>
        </p:nvPicPr>
        <p:blipFill>
          <a:blip r:embed="rId3" cstate="print"/>
          <a:srcRect/>
          <a:stretch>
            <a:fillRect/>
          </a:stretch>
        </p:blipFill>
        <p:spPr bwMode="auto">
          <a:xfrm>
            <a:off x="1981200" y="2057400"/>
            <a:ext cx="4953000" cy="4191000"/>
          </a:xfrm>
          <a:prstGeom prst="rect">
            <a:avLst/>
          </a:prstGeom>
          <a:noFill/>
          <a:ln w="9525">
            <a:noFill/>
            <a:miter lim="800000"/>
            <a:headEnd/>
            <a:tailEnd/>
          </a:ln>
        </p:spPr>
      </p:pic>
      <p:sp>
        <p:nvSpPr>
          <p:cNvPr id="7" name="TextBox 6"/>
          <p:cNvSpPr txBox="1"/>
          <p:nvPr/>
        </p:nvSpPr>
        <p:spPr>
          <a:xfrm>
            <a:off x="0" y="6488668"/>
            <a:ext cx="3057247" cy="369332"/>
          </a:xfrm>
          <a:prstGeom prst="rect">
            <a:avLst/>
          </a:prstGeom>
          <a:noFill/>
        </p:spPr>
        <p:txBody>
          <a:bodyPr wrap="none" rtlCol="0">
            <a:spAutoFit/>
          </a:bodyPr>
          <a:lstStyle/>
          <a:p>
            <a:r>
              <a:rPr lang="en-US" dirty="0" smtClean="0"/>
              <a:t>SGG 101 Guide - pages 4-9</a:t>
            </a:r>
            <a:endParaRPr lang="en-US" dirty="0"/>
          </a:p>
        </p:txBody>
      </p:sp>
    </p:spTree>
    <p:extLst>
      <p:ext uri="{BB962C8B-B14F-4D97-AF65-F5344CB8AC3E}">
        <p14:creationId xmlns:p14="http://schemas.microsoft.com/office/powerpoint/2010/main" val="9264196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092440" cy="1127760"/>
          </a:xfrm>
        </p:spPr>
        <p:txBody>
          <a:bodyPr anchor="b">
            <a:normAutofit fontScale="90000"/>
          </a:bodyPr>
          <a:lstStyle/>
          <a:p>
            <a:r>
              <a:rPr lang="en-US" dirty="0"/>
              <a:t>Example </a:t>
            </a:r>
            <a:r>
              <a:rPr lang="en-US" dirty="0" smtClean="0"/>
              <a:t>Spreadsheet </a:t>
            </a:r>
            <a:r>
              <a:rPr lang="en-US" dirty="0"/>
              <a:t>with Baseline </a:t>
            </a:r>
            <a:r>
              <a:rPr lang="en-US" dirty="0" smtClean="0"/>
              <a:t>Data: Rubric-based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58566527"/>
              </p:ext>
            </p:extLst>
          </p:nvPr>
        </p:nvGraphicFramePr>
        <p:xfrm>
          <a:off x="1035841" y="1423303"/>
          <a:ext cx="6824432" cy="4680585"/>
        </p:xfrm>
        <a:graphic>
          <a:graphicData uri="http://schemas.openxmlformats.org/drawingml/2006/table">
            <a:tbl>
              <a:tblPr>
                <a:tableStyleId>{5C22544A-7EE6-4342-B048-85BDC9FD1C3A}</a:tableStyleId>
              </a:tblPr>
              <a:tblGrid>
                <a:gridCol w="1427019"/>
                <a:gridCol w="3366655"/>
                <a:gridCol w="2030758"/>
              </a:tblGrid>
              <a:tr h="182880">
                <a:tc>
                  <a:txBody>
                    <a:bodyPr/>
                    <a:lstStyle/>
                    <a:p>
                      <a:pPr algn="ctr" fontAlgn="b"/>
                      <a:r>
                        <a:rPr lang="en-US" sz="1400" b="1" u="none" strike="noStrike" dirty="0">
                          <a:effectLst/>
                          <a:latin typeface="Arial" pitchFamily="34" charset="0"/>
                          <a:cs typeface="Arial" pitchFamily="34" charset="0"/>
                        </a:rPr>
                        <a:t> </a:t>
                      </a:r>
                      <a:r>
                        <a:rPr lang="en-US" sz="1400" b="1" u="none" strike="noStrike" dirty="0" smtClean="0">
                          <a:effectLst/>
                          <a:latin typeface="Arial" pitchFamily="34" charset="0"/>
                          <a:cs typeface="Arial" pitchFamily="34" charset="0"/>
                        </a:rPr>
                        <a:t>Student</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u="none" strike="noStrike" dirty="0">
                          <a:effectLst/>
                          <a:latin typeface="Arial" pitchFamily="34" charset="0"/>
                          <a:cs typeface="Arial" pitchFamily="34" charset="0"/>
                        </a:rPr>
                        <a:t>Baseline </a:t>
                      </a:r>
                      <a:r>
                        <a:rPr lang="en-US" sz="1400" b="1" u="none" strike="noStrike" dirty="0" smtClean="0">
                          <a:effectLst/>
                          <a:latin typeface="Arial" pitchFamily="34" charset="0"/>
                          <a:cs typeface="Arial" pitchFamily="34" charset="0"/>
                        </a:rPr>
                        <a:t>Score</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u="none" strike="noStrike" dirty="0" smtClean="0">
                          <a:effectLst/>
                          <a:latin typeface="Arial" pitchFamily="34" charset="0"/>
                          <a:cs typeface="Arial" pitchFamily="34" charset="0"/>
                        </a:rPr>
                        <a:t>Needed Final Score</a:t>
                      </a:r>
                      <a:endParaRPr lang="en-US" sz="14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2880">
                <a:tc>
                  <a:txBody>
                    <a:bodyPr/>
                    <a:lstStyle/>
                    <a:p>
                      <a:pPr algn="ctr" fontAlgn="b"/>
                      <a:r>
                        <a:rPr lang="en-US" sz="1400" u="none" strike="noStrike" dirty="0">
                          <a:effectLst/>
                          <a:latin typeface="Arial" pitchFamily="34" charset="0"/>
                          <a:cs typeface="Arial" pitchFamily="34" charset="0"/>
                        </a:rPr>
                        <a:t>Student 1</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Novice</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Proficient</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effectLst/>
                          <a:latin typeface="Arial" pitchFamily="34" charset="0"/>
                          <a:cs typeface="Arial" pitchFamily="34" charset="0"/>
                        </a:rPr>
                        <a:t>Student 2</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Novice</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Arial" pitchFamily="34" charset="0"/>
                          <a:cs typeface="Arial" pitchFamily="34" charset="0"/>
                        </a:rPr>
                        <a:t>Proficient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effectLst/>
                          <a:latin typeface="Arial" pitchFamily="34" charset="0"/>
                          <a:cs typeface="Arial" pitchFamily="34" charset="0"/>
                        </a:rPr>
                        <a:t>Student 3</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Novice</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Proficient</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a:effectLst/>
                          <a:latin typeface="Arial" pitchFamily="34" charset="0"/>
                          <a:cs typeface="Arial" pitchFamily="34" charset="0"/>
                        </a:rPr>
                        <a:t>Student 4</a:t>
                      </a:r>
                      <a:endParaRPr lang="en-US" sz="1400" b="0"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Novice</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Arial" pitchFamily="34" charset="0"/>
                          <a:cs typeface="Arial" pitchFamily="34" charset="0"/>
                        </a:rPr>
                        <a:t>Proficient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a:effectLst/>
                          <a:latin typeface="Arial" pitchFamily="34" charset="0"/>
                          <a:cs typeface="Arial" pitchFamily="34" charset="0"/>
                        </a:rPr>
                        <a:t>Student 5</a:t>
                      </a:r>
                      <a:endParaRPr lang="en-US" sz="1400" b="0"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Novice</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Proficient</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effectLst/>
                          <a:latin typeface="Arial" pitchFamily="34" charset="0"/>
                          <a:cs typeface="Arial" pitchFamily="34" charset="0"/>
                        </a:rPr>
                        <a:t>Student 6</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Novice</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Arial" pitchFamily="34" charset="0"/>
                          <a:cs typeface="Arial" pitchFamily="34" charset="0"/>
                        </a:rPr>
                        <a:t>Proficient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effectLst/>
                          <a:latin typeface="Arial" pitchFamily="34" charset="0"/>
                          <a:cs typeface="Arial" pitchFamily="34" charset="0"/>
                        </a:rPr>
                        <a:t>Student 7</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Developing</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Proficient</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effectLst/>
                          <a:latin typeface="Arial" pitchFamily="34" charset="0"/>
                          <a:cs typeface="Arial" pitchFamily="34" charset="0"/>
                        </a:rPr>
                        <a:t>Student 8</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Developing</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Arial" pitchFamily="34" charset="0"/>
                          <a:cs typeface="Arial" pitchFamily="34" charset="0"/>
                        </a:rPr>
                        <a:t>Proficient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effectLst/>
                          <a:latin typeface="Arial" pitchFamily="34" charset="0"/>
                          <a:cs typeface="Arial" pitchFamily="34" charset="0"/>
                        </a:rPr>
                        <a:t>Student 9</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Developing</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Proficient</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effectLst/>
                          <a:latin typeface="Arial" pitchFamily="34" charset="0"/>
                          <a:cs typeface="Arial" pitchFamily="34" charset="0"/>
                        </a:rPr>
                        <a:t>Student 10</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Arial" pitchFamily="34" charset="0"/>
                          <a:cs typeface="Arial" pitchFamily="34" charset="0"/>
                        </a:rPr>
                        <a:t>Developing</a:t>
                      </a:r>
                      <a:endParaRPr lang="en-US" sz="14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Arial" pitchFamily="34" charset="0"/>
                          <a:cs typeface="Arial" pitchFamily="34" charset="0"/>
                        </a:rPr>
                        <a:t>Proficient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82880">
                <a:tc>
                  <a:txBody>
                    <a:bodyPr/>
                    <a:lstStyle/>
                    <a:p>
                      <a:pPr algn="ctr" fontAlgn="b"/>
                      <a:r>
                        <a:rPr lang="en-US" sz="1400" u="none" strike="noStrike" dirty="0">
                          <a:solidFill>
                            <a:schemeClr val="tx1"/>
                          </a:solidFill>
                          <a:effectLst/>
                          <a:latin typeface="Arial" pitchFamily="34" charset="0"/>
                          <a:cs typeface="Arial" pitchFamily="34" charset="0"/>
                        </a:rPr>
                        <a:t>Student 11</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Proficient</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Exceeding</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2880">
                <a:tc>
                  <a:txBody>
                    <a:bodyPr/>
                    <a:lstStyle/>
                    <a:p>
                      <a:pPr algn="ctr" fontAlgn="b"/>
                      <a:r>
                        <a:rPr lang="en-US" sz="1400" u="none" strike="noStrike" dirty="0">
                          <a:solidFill>
                            <a:schemeClr val="tx1"/>
                          </a:solidFill>
                          <a:effectLst/>
                          <a:latin typeface="Arial" pitchFamily="34" charset="0"/>
                          <a:cs typeface="Arial" pitchFamily="34" charset="0"/>
                        </a:rPr>
                        <a:t>Student 12</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Proficient</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Arial" pitchFamily="34" charset="0"/>
                          <a:cs typeface="Arial" pitchFamily="34" charset="0"/>
                        </a:rPr>
                        <a:t>Exceeding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2880">
                <a:tc>
                  <a:txBody>
                    <a:bodyPr/>
                    <a:lstStyle/>
                    <a:p>
                      <a:pPr algn="ctr" fontAlgn="b"/>
                      <a:r>
                        <a:rPr lang="en-US" sz="1400" u="none" strike="noStrike">
                          <a:solidFill>
                            <a:schemeClr val="tx1"/>
                          </a:solidFill>
                          <a:effectLst/>
                          <a:latin typeface="Arial" pitchFamily="34" charset="0"/>
                          <a:cs typeface="Arial" pitchFamily="34" charset="0"/>
                        </a:rPr>
                        <a:t>Student 13</a:t>
                      </a:r>
                      <a:endParaRPr lang="en-US" sz="1400" b="0" i="0" u="none" strike="noStrike">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Proficient</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Exceeding</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2880">
                <a:tc>
                  <a:txBody>
                    <a:bodyPr/>
                    <a:lstStyle/>
                    <a:p>
                      <a:pPr algn="ctr" fontAlgn="b"/>
                      <a:r>
                        <a:rPr lang="en-US" sz="1400" u="none" strike="noStrike">
                          <a:solidFill>
                            <a:schemeClr val="tx1"/>
                          </a:solidFill>
                          <a:effectLst/>
                          <a:latin typeface="Arial" pitchFamily="34" charset="0"/>
                          <a:cs typeface="Arial" pitchFamily="34" charset="0"/>
                        </a:rPr>
                        <a:t>Student 14</a:t>
                      </a:r>
                      <a:endParaRPr lang="en-US" sz="1400" b="0" i="0" u="none" strike="noStrike">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Proficient</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Arial" pitchFamily="34" charset="0"/>
                          <a:cs typeface="Arial" pitchFamily="34" charset="0"/>
                        </a:rPr>
                        <a:t>Exceeding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2880">
                <a:tc>
                  <a:txBody>
                    <a:bodyPr/>
                    <a:lstStyle/>
                    <a:p>
                      <a:pPr algn="ctr" fontAlgn="b"/>
                      <a:r>
                        <a:rPr lang="en-US" sz="1400" b="0" u="none" strike="noStrike" dirty="0">
                          <a:solidFill>
                            <a:schemeClr val="tx1"/>
                          </a:solidFill>
                          <a:effectLst/>
                          <a:latin typeface="Arial" pitchFamily="34" charset="0"/>
                          <a:cs typeface="Arial" pitchFamily="34" charset="0"/>
                        </a:rPr>
                        <a:t>Student 15</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Proficient</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400" b="0" i="0" u="none" strike="noStrike" dirty="0" smtClean="0">
                          <a:solidFill>
                            <a:schemeClr val="tx1"/>
                          </a:solidFill>
                          <a:effectLst/>
                          <a:latin typeface="Arial" pitchFamily="34" charset="0"/>
                          <a:cs typeface="Arial" pitchFamily="34" charset="0"/>
                        </a:rPr>
                        <a:t>Exceeding</a:t>
                      </a:r>
                      <a:endParaRPr lang="en-US" sz="1400" b="0"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82880">
                <a:tc>
                  <a:txBody>
                    <a:bodyPr/>
                    <a:lstStyle/>
                    <a:p>
                      <a:pPr algn="ctr" fontAlgn="b"/>
                      <a:r>
                        <a:rPr lang="en-US" sz="1400" b="0" u="none" strike="noStrike" dirty="0">
                          <a:solidFill>
                            <a:schemeClr val="bg1"/>
                          </a:solidFill>
                          <a:effectLst/>
                          <a:latin typeface="Arial" pitchFamily="34" charset="0"/>
                          <a:cs typeface="Arial" pitchFamily="34" charset="0"/>
                        </a:rPr>
                        <a:t>Student 16</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Exceeding/</a:t>
                      </a:r>
                      <a:r>
                        <a:rPr lang="en-US" sz="1400" b="0" i="0" u="none" strike="noStrike" baseline="0" dirty="0" smtClean="0">
                          <a:solidFill>
                            <a:schemeClr val="bg1"/>
                          </a:solidFill>
                          <a:effectLst/>
                          <a:latin typeface="Arial" pitchFamily="34" charset="0"/>
                          <a:cs typeface="Arial" pitchFamily="34" charset="0"/>
                        </a:rPr>
                        <a:t> College: Novice</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College: Dev.</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182880">
                <a:tc>
                  <a:txBody>
                    <a:bodyPr/>
                    <a:lstStyle/>
                    <a:p>
                      <a:pPr algn="ctr" fontAlgn="b"/>
                      <a:r>
                        <a:rPr lang="en-US" sz="1400" b="0" u="none" strike="noStrike" dirty="0">
                          <a:solidFill>
                            <a:schemeClr val="bg1"/>
                          </a:solidFill>
                          <a:effectLst/>
                          <a:latin typeface="Arial" pitchFamily="34" charset="0"/>
                          <a:cs typeface="Arial" pitchFamily="34" charset="0"/>
                        </a:rPr>
                        <a:t>Student 17</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Exceeding/ College:</a:t>
                      </a:r>
                      <a:r>
                        <a:rPr lang="en-US" sz="1400" b="0" i="0" u="none" strike="noStrike" baseline="0" dirty="0" smtClean="0">
                          <a:solidFill>
                            <a:schemeClr val="bg1"/>
                          </a:solidFill>
                          <a:effectLst/>
                          <a:latin typeface="Arial" pitchFamily="34" charset="0"/>
                          <a:cs typeface="Arial" pitchFamily="34" charset="0"/>
                        </a:rPr>
                        <a:t> Developing</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College: Pro</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182880">
                <a:tc>
                  <a:txBody>
                    <a:bodyPr/>
                    <a:lstStyle/>
                    <a:p>
                      <a:pPr algn="ctr" fontAlgn="b"/>
                      <a:r>
                        <a:rPr lang="en-US" sz="1400" b="0" u="none" strike="noStrike">
                          <a:solidFill>
                            <a:schemeClr val="bg1"/>
                          </a:solidFill>
                          <a:effectLst/>
                          <a:latin typeface="Arial" pitchFamily="34" charset="0"/>
                          <a:cs typeface="Arial" pitchFamily="34" charset="0"/>
                        </a:rPr>
                        <a:t>Student 18</a:t>
                      </a:r>
                      <a:endParaRPr lang="en-US" sz="1400" b="0" i="0" u="none" strike="noStrike">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Exceeding/</a:t>
                      </a:r>
                      <a:r>
                        <a:rPr lang="en-US" sz="1400" b="0" i="0" u="none" strike="noStrike" baseline="0" dirty="0" smtClean="0">
                          <a:solidFill>
                            <a:schemeClr val="bg1"/>
                          </a:solidFill>
                          <a:effectLst/>
                          <a:latin typeface="Arial" pitchFamily="34" charset="0"/>
                          <a:cs typeface="Arial" pitchFamily="34" charset="0"/>
                        </a:rPr>
                        <a:t> </a:t>
                      </a:r>
                      <a:r>
                        <a:rPr lang="en-US" sz="1400" b="0" i="0" u="none" strike="noStrike" dirty="0" smtClean="0">
                          <a:solidFill>
                            <a:schemeClr val="bg1"/>
                          </a:solidFill>
                          <a:effectLst/>
                          <a:latin typeface="Arial" pitchFamily="34" charset="0"/>
                          <a:cs typeface="Arial" pitchFamily="34" charset="0"/>
                        </a:rPr>
                        <a:t>College: Developing</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College: Pro</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182880">
                <a:tc>
                  <a:txBody>
                    <a:bodyPr/>
                    <a:lstStyle/>
                    <a:p>
                      <a:pPr algn="ctr" fontAlgn="b"/>
                      <a:r>
                        <a:rPr lang="en-US" sz="1400" b="0" u="none" strike="noStrike">
                          <a:solidFill>
                            <a:schemeClr val="bg1"/>
                          </a:solidFill>
                          <a:effectLst/>
                          <a:latin typeface="Arial" pitchFamily="34" charset="0"/>
                          <a:cs typeface="Arial" pitchFamily="34" charset="0"/>
                        </a:rPr>
                        <a:t>Student 19</a:t>
                      </a:r>
                      <a:endParaRPr lang="en-US" sz="1400" b="0" i="0" u="none" strike="noStrike">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Exceeding/ College: Developing</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College: Pro</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182880">
                <a:tc>
                  <a:txBody>
                    <a:bodyPr/>
                    <a:lstStyle/>
                    <a:p>
                      <a:pPr algn="ctr" fontAlgn="b"/>
                      <a:r>
                        <a:rPr lang="en-US" sz="1400" b="0" u="none" strike="noStrike">
                          <a:solidFill>
                            <a:schemeClr val="bg1"/>
                          </a:solidFill>
                          <a:effectLst/>
                          <a:latin typeface="Arial" pitchFamily="34" charset="0"/>
                          <a:cs typeface="Arial" pitchFamily="34" charset="0"/>
                        </a:rPr>
                        <a:t>Student 20</a:t>
                      </a:r>
                      <a:endParaRPr lang="en-US" sz="1400" b="0" i="0" u="none" strike="noStrike">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Exceeding/ College: Proficient</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US" sz="1400" b="0" i="0" u="none" strike="noStrike" dirty="0" smtClean="0">
                          <a:solidFill>
                            <a:schemeClr val="bg1"/>
                          </a:solidFill>
                          <a:effectLst/>
                          <a:latin typeface="Arial" pitchFamily="34" charset="0"/>
                          <a:cs typeface="Arial" pitchFamily="34" charset="0"/>
                        </a:rPr>
                        <a:t>College: Exc.</a:t>
                      </a:r>
                      <a:endParaRPr lang="en-US" sz="1400" b="0"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bl>
          </a:graphicData>
        </a:graphic>
      </p:graphicFrame>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25</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2949552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641080" cy="1143000"/>
          </a:xfrm>
        </p:spPr>
        <p:txBody>
          <a:bodyPr anchor="b">
            <a:normAutofit/>
          </a:bodyPr>
          <a:lstStyle/>
          <a:p>
            <a:pPr>
              <a:defRPr/>
            </a:pPr>
            <a:r>
              <a:rPr lang="en-US" dirty="0" smtClean="0"/>
              <a:t>Individualized SGGs</a:t>
            </a:r>
            <a:endParaRPr lang="en-US" dirty="0"/>
          </a:p>
        </p:txBody>
      </p:sp>
      <p:sp>
        <p:nvSpPr>
          <p:cNvPr id="5" name="Content Placeholder 4"/>
          <p:cNvSpPr>
            <a:spLocks noGrp="1"/>
          </p:cNvSpPr>
          <p:nvPr>
            <p:ph idx="1"/>
          </p:nvPr>
        </p:nvSpPr>
        <p:spPr>
          <a:xfrm>
            <a:off x="274320" y="1447800"/>
            <a:ext cx="8564880" cy="3810000"/>
          </a:xfrm>
        </p:spPr>
        <p:txBody>
          <a:bodyPr>
            <a:normAutofit/>
          </a:bodyPr>
          <a:lstStyle/>
          <a:p>
            <a:pPr>
              <a:spcBef>
                <a:spcPts val="0"/>
              </a:spcBef>
              <a:spcAft>
                <a:spcPts val="1200"/>
              </a:spcAft>
              <a:buClrTx/>
              <a:buSzPct val="100000"/>
              <a:buFont typeface="Wingdings" pitchFamily="2" charset="2"/>
              <a:buChar char="§"/>
              <a:defRPr/>
            </a:pPr>
            <a:r>
              <a:rPr lang="en-US" sz="2800" b="0" dirty="0" smtClean="0"/>
              <a:t>Used for smaller groups of students with a variety of readiness levels and background knowledge</a:t>
            </a:r>
          </a:p>
          <a:p>
            <a:pPr>
              <a:spcBef>
                <a:spcPts val="0"/>
              </a:spcBef>
              <a:spcAft>
                <a:spcPts val="1200"/>
              </a:spcAft>
              <a:buClrTx/>
              <a:buSzPct val="100000"/>
              <a:buFont typeface="Wingdings" pitchFamily="2" charset="2"/>
              <a:buChar char="§"/>
              <a:defRPr/>
            </a:pPr>
            <a:r>
              <a:rPr lang="en-US" sz="2800" b="0" dirty="0" smtClean="0"/>
              <a:t>Acceptable amounts of progress are often dependent on students’ historical academic performances</a:t>
            </a:r>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26</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07285234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686800" cy="1143000"/>
          </a:xfrm>
        </p:spPr>
        <p:txBody>
          <a:bodyPr anchor="b">
            <a:noAutofit/>
          </a:bodyPr>
          <a:lstStyle/>
          <a:p>
            <a:r>
              <a:rPr lang="en-US" sz="3200" dirty="0" smtClean="0"/>
              <a:t>SGG Setting Considerations for Students </a:t>
            </a:r>
            <a:br>
              <a:rPr lang="en-US" sz="3200" dirty="0" smtClean="0"/>
            </a:br>
            <a:r>
              <a:rPr lang="en-US" sz="3200" dirty="0" smtClean="0"/>
              <a:t>with Disabilities</a:t>
            </a:r>
            <a:endParaRPr lang="en-US" sz="3200" dirty="0"/>
          </a:p>
        </p:txBody>
      </p:sp>
      <p:sp>
        <p:nvSpPr>
          <p:cNvPr id="5" name="Content Placeholder 4"/>
          <p:cNvSpPr>
            <a:spLocks noGrp="1"/>
          </p:cNvSpPr>
          <p:nvPr>
            <p:ph idx="1"/>
          </p:nvPr>
        </p:nvSpPr>
        <p:spPr/>
        <p:txBody>
          <a:bodyPr>
            <a:normAutofit/>
          </a:bodyPr>
          <a:lstStyle/>
          <a:p>
            <a:pPr>
              <a:spcBef>
                <a:spcPts val="0"/>
              </a:spcBef>
              <a:spcAft>
                <a:spcPts val="1200"/>
              </a:spcAft>
              <a:buClrTx/>
              <a:buSzPct val="100000"/>
              <a:buFont typeface="Wingdings" pitchFamily="2" charset="2"/>
              <a:buChar char="§"/>
            </a:pPr>
            <a:r>
              <a:rPr lang="en-US" sz="2800" b="0" dirty="0" smtClean="0"/>
              <a:t>Does the student’s disability affect the student’s ability to reach the SGG?</a:t>
            </a:r>
          </a:p>
          <a:p>
            <a:pPr>
              <a:spcBef>
                <a:spcPts val="0"/>
              </a:spcBef>
              <a:spcAft>
                <a:spcPts val="1200"/>
              </a:spcAft>
              <a:buClrTx/>
              <a:buSzPct val="100000"/>
              <a:buFont typeface="Wingdings" pitchFamily="2" charset="2"/>
              <a:buChar char="§"/>
            </a:pPr>
            <a:r>
              <a:rPr lang="en-US" sz="2800" b="0" dirty="0" smtClean="0"/>
              <a:t>What has been the academic history of the student up to this point?</a:t>
            </a:r>
          </a:p>
          <a:p>
            <a:pPr>
              <a:spcBef>
                <a:spcPts val="0"/>
              </a:spcBef>
              <a:spcAft>
                <a:spcPts val="1200"/>
              </a:spcAft>
              <a:buClrTx/>
              <a:buSzPct val="100000"/>
              <a:buFont typeface="Wingdings" pitchFamily="2" charset="2"/>
              <a:buChar char="§"/>
            </a:pPr>
            <a:r>
              <a:rPr lang="en-US" sz="2800" b="0" dirty="0" smtClean="0"/>
              <a:t>What types of instructional interventions have been provided to the student in the past?</a:t>
            </a:r>
          </a:p>
          <a:p>
            <a:pPr>
              <a:spcBef>
                <a:spcPts val="0"/>
              </a:spcBef>
              <a:spcAft>
                <a:spcPts val="1200"/>
              </a:spcAft>
            </a:pPr>
            <a:endParaRPr lang="en-US" sz="280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26</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70301894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229600" cy="1143000"/>
          </a:xfrm>
        </p:spPr>
        <p:txBody>
          <a:bodyPr anchor="b">
            <a:normAutofit/>
          </a:bodyPr>
          <a:lstStyle/>
          <a:p>
            <a:r>
              <a:rPr lang="en-US" dirty="0" smtClean="0"/>
              <a:t>Grade 3 Teacher</a:t>
            </a:r>
            <a:endParaRPr lang="en-US" dirty="0"/>
          </a:p>
        </p:txBody>
      </p:sp>
      <p:sp>
        <p:nvSpPr>
          <p:cNvPr id="5" name="Content Placeholder 4"/>
          <p:cNvSpPr>
            <a:spLocks noGrp="1"/>
          </p:cNvSpPr>
          <p:nvPr>
            <p:ph idx="1"/>
          </p:nvPr>
        </p:nvSpPr>
        <p:spPr>
          <a:xfrm>
            <a:off x="762000" y="1447799"/>
            <a:ext cx="7543800" cy="5240924"/>
          </a:xfrm>
        </p:spPr>
        <p:txBody>
          <a:bodyPr>
            <a:normAutofit fontScale="77500" lnSpcReduction="20000"/>
          </a:bodyPr>
          <a:lstStyle/>
          <a:p>
            <a:pPr>
              <a:lnSpc>
                <a:spcPct val="120000"/>
              </a:lnSpc>
              <a:spcBef>
                <a:spcPts val="0"/>
              </a:spcBef>
              <a:spcAft>
                <a:spcPts val="1200"/>
              </a:spcAft>
              <a:buClrTx/>
              <a:buSzPct val="100000"/>
              <a:buFont typeface="Wingdings" pitchFamily="2" charset="2"/>
              <a:buChar char="§"/>
            </a:pPr>
            <a:r>
              <a:rPr lang="en-US" sz="4000" b="0" dirty="0" smtClean="0"/>
              <a:t>Co-teaching classroom; both the general education and the teacher of special education are in the room for the full language arts period each day.</a:t>
            </a:r>
          </a:p>
          <a:p>
            <a:pPr>
              <a:lnSpc>
                <a:spcPct val="120000"/>
              </a:lnSpc>
              <a:spcBef>
                <a:spcPts val="0"/>
              </a:spcBef>
              <a:spcAft>
                <a:spcPts val="1200"/>
              </a:spcAft>
              <a:buClrTx/>
              <a:buSzPct val="100000"/>
              <a:buFont typeface="Wingdings" pitchFamily="2" charset="2"/>
              <a:buChar char="§"/>
            </a:pPr>
            <a:r>
              <a:rPr lang="en-US" sz="4000" b="0" dirty="0" smtClean="0"/>
              <a:t>Grade 3: Baseline Reading Data</a:t>
            </a:r>
          </a:p>
          <a:p>
            <a:pPr>
              <a:lnSpc>
                <a:spcPct val="120000"/>
              </a:lnSpc>
              <a:spcBef>
                <a:spcPts val="0"/>
              </a:spcBef>
              <a:spcAft>
                <a:spcPts val="1200"/>
              </a:spcAft>
              <a:buClrTx/>
              <a:buSzPct val="100000"/>
              <a:buFont typeface="Wingdings" pitchFamily="2" charset="2"/>
              <a:buChar char="§"/>
            </a:pPr>
            <a:r>
              <a:rPr lang="en-US" sz="4000" b="0" dirty="0" smtClean="0"/>
              <a:t>Online reading assessment used</a:t>
            </a:r>
          </a:p>
          <a:p>
            <a:pPr>
              <a:lnSpc>
                <a:spcPct val="120000"/>
              </a:lnSpc>
              <a:spcBef>
                <a:spcPts val="0"/>
              </a:spcBef>
              <a:spcAft>
                <a:spcPts val="1200"/>
              </a:spcAft>
              <a:buClrTx/>
              <a:buSzPct val="100000"/>
              <a:buFont typeface="Wingdings" pitchFamily="2" charset="2"/>
              <a:buChar char="§"/>
            </a:pPr>
            <a:r>
              <a:rPr lang="en-US" sz="4000" b="0" dirty="0" smtClean="0"/>
              <a:t>Beginning of the year reading levels</a:t>
            </a:r>
          </a:p>
          <a:p>
            <a:pPr marL="914400" lvl="1" indent="-457200">
              <a:lnSpc>
                <a:spcPct val="120000"/>
              </a:lnSpc>
              <a:spcBef>
                <a:spcPts val="0"/>
              </a:spcBef>
              <a:buClrTx/>
              <a:buSzPct val="100000"/>
              <a:buFont typeface="Arial" pitchFamily="34" charset="0"/>
              <a:buChar char="•"/>
            </a:pPr>
            <a:r>
              <a:rPr lang="en-US" b="0" dirty="0" smtClean="0"/>
              <a:t>2.7 and below = Below grade level</a:t>
            </a:r>
          </a:p>
          <a:p>
            <a:pPr marL="914400" lvl="1" indent="-457200">
              <a:lnSpc>
                <a:spcPct val="120000"/>
              </a:lnSpc>
              <a:spcBef>
                <a:spcPts val="0"/>
              </a:spcBef>
              <a:buClrTx/>
              <a:buSzPct val="100000"/>
              <a:buFont typeface="Arial" pitchFamily="34" charset="0"/>
              <a:buChar char="•"/>
            </a:pPr>
            <a:r>
              <a:rPr lang="en-US" b="0" dirty="0" smtClean="0"/>
              <a:t>2.8-3.2 = On grade level</a:t>
            </a:r>
          </a:p>
          <a:p>
            <a:pPr marL="914400" lvl="1" indent="-457200">
              <a:lnSpc>
                <a:spcPct val="120000"/>
              </a:lnSpc>
              <a:spcBef>
                <a:spcPts val="0"/>
              </a:spcBef>
              <a:buClrTx/>
              <a:buSzPct val="100000"/>
              <a:buFont typeface="Arial" pitchFamily="34" charset="0"/>
              <a:buChar char="•"/>
            </a:pPr>
            <a:r>
              <a:rPr lang="en-US" b="0" dirty="0" smtClean="0"/>
              <a:t>3.2 and above = Above grade level</a:t>
            </a:r>
            <a:endParaRPr lang="en-US" b="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26</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92657392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839200" cy="1143000"/>
          </a:xfrm>
        </p:spPr>
        <p:txBody>
          <a:bodyPr anchor="b">
            <a:noAutofit/>
          </a:bodyPr>
          <a:lstStyle/>
          <a:p>
            <a:r>
              <a:rPr lang="en-US" sz="3200" dirty="0" smtClean="0"/>
              <a:t>Teacher and Teacher of Special Education: Student Baseline Data</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1314026"/>
              </p:ext>
            </p:extLst>
          </p:nvPr>
        </p:nvGraphicFramePr>
        <p:xfrm>
          <a:off x="883920" y="1328880"/>
          <a:ext cx="2795814" cy="5311131"/>
        </p:xfrm>
        <a:graphic>
          <a:graphicData uri="http://schemas.openxmlformats.org/drawingml/2006/table">
            <a:tbl>
              <a:tblPr>
                <a:tableStyleId>{5C22544A-7EE6-4342-B048-85BDC9FD1C3A}</a:tableStyleId>
              </a:tblPr>
              <a:tblGrid>
                <a:gridCol w="1189708"/>
                <a:gridCol w="1606106"/>
              </a:tblGrid>
              <a:tr h="0">
                <a:tc>
                  <a:txBody>
                    <a:bodyPr/>
                    <a:lstStyle/>
                    <a:p>
                      <a:pPr algn="ctr" fontAlgn="b"/>
                      <a:r>
                        <a:rPr lang="en-US" sz="1600" b="1" u="none" strike="noStrike" dirty="0">
                          <a:effectLst/>
                          <a:latin typeface="Arial" pitchFamily="34" charset="0"/>
                          <a:cs typeface="Arial" pitchFamily="34" charset="0"/>
                        </a:rPr>
                        <a:t>Student</a:t>
                      </a:r>
                      <a:endParaRPr lang="en-US" sz="1600" b="1"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1" u="none" strike="noStrike" dirty="0">
                          <a:effectLst/>
                          <a:latin typeface="Arial" pitchFamily="34" charset="0"/>
                          <a:cs typeface="Arial" pitchFamily="34" charset="0"/>
                        </a:rPr>
                        <a:t>Baseline Score</a:t>
                      </a:r>
                      <a:endParaRPr lang="en-US" sz="1600" b="1"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1429">
                <a:tc>
                  <a:txBody>
                    <a:bodyPr/>
                    <a:lstStyle/>
                    <a:p>
                      <a:pPr algn="ctr" fontAlgn="b"/>
                      <a:r>
                        <a:rPr lang="en-US" sz="1600" u="none" strike="noStrike" dirty="0">
                          <a:effectLst/>
                          <a:latin typeface="Arial" pitchFamily="34" charset="0"/>
                          <a:cs typeface="Arial" pitchFamily="34" charset="0"/>
                        </a:rPr>
                        <a:t>Student 1</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latin typeface="Arial" pitchFamily="34" charset="0"/>
                          <a:cs typeface="Arial" pitchFamily="34" charset="0"/>
                        </a:rPr>
                        <a:t>1.3</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dirty="0">
                          <a:effectLst/>
                          <a:latin typeface="Arial" pitchFamily="34" charset="0"/>
                          <a:cs typeface="Arial" pitchFamily="34" charset="0"/>
                        </a:rPr>
                        <a:t>Student 2</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latin typeface="Arial" pitchFamily="34" charset="0"/>
                          <a:cs typeface="Arial" pitchFamily="34" charset="0"/>
                        </a:rPr>
                        <a:t>1.5</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dirty="0">
                          <a:effectLst/>
                          <a:latin typeface="Arial" pitchFamily="34" charset="0"/>
                          <a:cs typeface="Arial" pitchFamily="34" charset="0"/>
                        </a:rPr>
                        <a:t>Student 3</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1.5</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dirty="0">
                          <a:effectLst/>
                          <a:latin typeface="Arial" pitchFamily="34" charset="0"/>
                          <a:cs typeface="Arial" pitchFamily="34" charset="0"/>
                        </a:rPr>
                        <a:t>Student 4</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1.5</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b="1" u="none" strike="noStrike" dirty="0">
                          <a:solidFill>
                            <a:srgbClr val="FFFFFF"/>
                          </a:solidFill>
                          <a:effectLst/>
                          <a:latin typeface="Arial" pitchFamily="34" charset="0"/>
                          <a:cs typeface="Arial" pitchFamily="34" charset="0"/>
                        </a:rPr>
                        <a:t>Student 5</a:t>
                      </a:r>
                      <a:endParaRPr lang="en-US" sz="1600" b="1" i="0" u="none" strike="noStrike" dirty="0">
                        <a:solidFill>
                          <a:srgbClr val="FFFFFF"/>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600" b="1" u="none" strike="noStrike" dirty="0">
                          <a:solidFill>
                            <a:srgbClr val="FFFFFF"/>
                          </a:solidFill>
                          <a:effectLst/>
                          <a:latin typeface="Arial" pitchFamily="34" charset="0"/>
                          <a:cs typeface="Arial" pitchFamily="34" charset="0"/>
                        </a:rPr>
                        <a:t>1.6</a:t>
                      </a:r>
                      <a:endParaRPr lang="en-US" sz="1600" b="1" i="0" u="none" strike="noStrike" dirty="0">
                        <a:solidFill>
                          <a:srgbClr val="FFFFFF"/>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r>
              <a:tr h="181429">
                <a:tc>
                  <a:txBody>
                    <a:bodyPr/>
                    <a:lstStyle/>
                    <a:p>
                      <a:pPr algn="ctr" fontAlgn="b"/>
                      <a:r>
                        <a:rPr lang="en-US" sz="1600" b="0" u="none" strike="noStrike" dirty="0">
                          <a:solidFill>
                            <a:schemeClr val="tx1"/>
                          </a:solidFill>
                          <a:effectLst/>
                          <a:latin typeface="Arial" pitchFamily="34" charset="0"/>
                          <a:cs typeface="Arial" pitchFamily="34" charset="0"/>
                        </a:rPr>
                        <a:t>Student 6</a:t>
                      </a:r>
                      <a:endParaRPr lang="en-US" sz="1600" b="0" i="0" u="none" strike="noStrike" dirty="0">
                        <a:solidFill>
                          <a:schemeClr val="tx1"/>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u="none" strike="noStrike" dirty="0">
                          <a:solidFill>
                            <a:schemeClr val="tx1"/>
                          </a:solidFill>
                          <a:effectLst/>
                          <a:latin typeface="Arial" pitchFamily="34" charset="0"/>
                          <a:cs typeface="Arial" pitchFamily="34" charset="0"/>
                        </a:rPr>
                        <a:t>1.7</a:t>
                      </a:r>
                      <a:endParaRPr lang="en-US" sz="1600" b="0" i="0" u="none" strike="noStrike" dirty="0">
                        <a:solidFill>
                          <a:schemeClr val="tx1"/>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b="0" u="none" strike="noStrike" dirty="0">
                          <a:solidFill>
                            <a:schemeClr val="tx1"/>
                          </a:solidFill>
                          <a:effectLst/>
                          <a:latin typeface="Arial" pitchFamily="34" charset="0"/>
                          <a:cs typeface="Arial" pitchFamily="34" charset="0"/>
                        </a:rPr>
                        <a:t>Student 7</a:t>
                      </a:r>
                      <a:endParaRPr lang="en-US" sz="1600" b="0" i="0" u="none" strike="noStrike" dirty="0">
                        <a:solidFill>
                          <a:schemeClr val="tx1"/>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u="none" strike="noStrike" dirty="0">
                          <a:solidFill>
                            <a:schemeClr val="tx1"/>
                          </a:solidFill>
                          <a:effectLst/>
                          <a:latin typeface="Arial" pitchFamily="34" charset="0"/>
                          <a:cs typeface="Arial" pitchFamily="34" charset="0"/>
                        </a:rPr>
                        <a:t>2.2</a:t>
                      </a:r>
                      <a:endParaRPr lang="en-US" sz="1600" b="0" i="0" u="none" strike="noStrike" dirty="0">
                        <a:solidFill>
                          <a:schemeClr val="tx1"/>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dirty="0">
                          <a:effectLst/>
                          <a:latin typeface="Arial" pitchFamily="34" charset="0"/>
                          <a:cs typeface="Arial" pitchFamily="34" charset="0"/>
                        </a:rPr>
                        <a:t>Student 8</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2.3</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9</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2.6</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b="1" u="none" strike="noStrike" dirty="0">
                          <a:solidFill>
                            <a:schemeClr val="bg1"/>
                          </a:solidFill>
                          <a:effectLst/>
                          <a:latin typeface="Arial" pitchFamily="34" charset="0"/>
                          <a:cs typeface="Arial" pitchFamily="34" charset="0"/>
                        </a:rPr>
                        <a:t>Student 10</a:t>
                      </a:r>
                      <a:endParaRPr lang="en-US" sz="1600" b="1" i="0" u="none" strike="noStrike" dirty="0">
                        <a:solidFill>
                          <a:schemeClr val="bg1"/>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600" b="1" u="none" strike="noStrike" dirty="0">
                          <a:solidFill>
                            <a:schemeClr val="bg1"/>
                          </a:solidFill>
                          <a:effectLst/>
                          <a:latin typeface="Arial" pitchFamily="34" charset="0"/>
                          <a:cs typeface="Arial" pitchFamily="34" charset="0"/>
                        </a:rPr>
                        <a:t>2.6</a:t>
                      </a:r>
                      <a:endParaRPr lang="en-US" sz="1600" b="1" i="0" u="none" strike="noStrike" dirty="0">
                        <a:solidFill>
                          <a:schemeClr val="bg1"/>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r>
              <a:tr h="181429">
                <a:tc>
                  <a:txBody>
                    <a:bodyPr/>
                    <a:lstStyle/>
                    <a:p>
                      <a:pPr algn="ctr" fontAlgn="b"/>
                      <a:r>
                        <a:rPr lang="en-US" sz="1600" u="none" strike="noStrike">
                          <a:effectLst/>
                          <a:latin typeface="Arial" pitchFamily="34" charset="0"/>
                          <a:cs typeface="Arial" pitchFamily="34" charset="0"/>
                        </a:rPr>
                        <a:t>Student 11</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2.8</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12</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2.8</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13</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2.8</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14</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latin typeface="Arial" pitchFamily="34" charset="0"/>
                          <a:cs typeface="Arial" pitchFamily="34" charset="0"/>
                        </a:rPr>
                        <a:t>3.0</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15</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3.2</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16</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3.4</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17</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3.6</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18</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3.7</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19</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3.7</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429">
                <a:tc>
                  <a:txBody>
                    <a:bodyPr/>
                    <a:lstStyle/>
                    <a:p>
                      <a:pPr algn="ctr" fontAlgn="b"/>
                      <a:r>
                        <a:rPr lang="en-US" sz="1600" u="none" strike="noStrike">
                          <a:effectLst/>
                          <a:latin typeface="Arial" pitchFamily="34" charset="0"/>
                          <a:cs typeface="Arial" pitchFamily="34" charset="0"/>
                        </a:rPr>
                        <a:t>Student 20</a:t>
                      </a:r>
                      <a:endParaRPr lang="en-US" sz="1600" b="0" i="0" u="none" strike="noStrike">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Arial" pitchFamily="34" charset="0"/>
                          <a:cs typeface="Arial" pitchFamily="34" charset="0"/>
                        </a:rPr>
                        <a:t>4.0</a:t>
                      </a:r>
                      <a:endParaRPr lang="en-US" sz="1600" b="0" i="0" u="none" strike="noStrike" dirty="0">
                        <a:solidFill>
                          <a:srgbClr val="000000"/>
                        </a:solidFill>
                        <a:effectLst/>
                        <a:latin typeface="Arial" pitchFamily="34" charset="0"/>
                        <a:cs typeface="Arial" pitchFamily="34" charset="0"/>
                      </a:endParaRPr>
                    </a:p>
                  </a:txBody>
                  <a:tcPr marL="9071" marR="9071" marT="907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5273039" y="2457303"/>
            <a:ext cx="3251355" cy="1754326"/>
          </a:xfrm>
          <a:prstGeom prst="rect">
            <a:avLst/>
          </a:prstGeom>
          <a:noFill/>
        </p:spPr>
        <p:txBody>
          <a:bodyPr wrap="square" rtlCol="0">
            <a:spAutoFit/>
          </a:bodyPr>
          <a:lstStyle/>
          <a:p>
            <a:r>
              <a:rPr lang="en-US" dirty="0" smtClean="0">
                <a:latin typeface="Arial" pitchFamily="34" charset="0"/>
                <a:cs typeface="Arial" pitchFamily="34" charset="0"/>
              </a:rPr>
              <a:t>Students with Individualized Education Programs</a:t>
            </a:r>
            <a:endParaRPr lang="en-US" dirty="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teachers use a collaborative model to deliver reading instruction.</a:t>
            </a:r>
            <a:endParaRPr lang="en-US" dirty="0">
              <a:latin typeface="Arial" pitchFamily="34" charset="0"/>
              <a:cs typeface="Arial" pitchFamily="34" charset="0"/>
            </a:endParaRPr>
          </a:p>
        </p:txBody>
      </p:sp>
      <p:sp>
        <p:nvSpPr>
          <p:cNvPr id="10" name="TextBox 9"/>
          <p:cNvSpPr txBox="1"/>
          <p:nvPr/>
        </p:nvSpPr>
        <p:spPr>
          <a:xfrm>
            <a:off x="3495111" y="1364696"/>
            <a:ext cx="1447800" cy="3939540"/>
          </a:xfrm>
          <a:prstGeom prst="rect">
            <a:avLst/>
          </a:prstGeom>
          <a:noFill/>
        </p:spPr>
        <p:txBody>
          <a:bodyPr wrap="square" rtlCol="0">
            <a:spAutoFit/>
          </a:bodyPr>
          <a:lstStyle/>
          <a:p>
            <a:r>
              <a:rPr lang="en-US" sz="25000" dirty="0">
                <a:latin typeface="Arial" pitchFamily="34" charset="0"/>
                <a:cs typeface="Arial" pitchFamily="34" charset="0"/>
              </a:rPr>
              <a:t>&gt;</a:t>
            </a:r>
          </a:p>
        </p:txBody>
      </p:sp>
      <p:sp>
        <p:nvSpPr>
          <p:cNvPr id="7" name="TextBox 6"/>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26</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5110142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839200" cy="1143000"/>
          </a:xfrm>
        </p:spPr>
        <p:txBody>
          <a:bodyPr anchor="b">
            <a:noAutofit/>
          </a:bodyPr>
          <a:lstStyle/>
          <a:p>
            <a:r>
              <a:rPr lang="en-US" sz="3200" dirty="0" smtClean="0"/>
              <a:t>Teacher and </a:t>
            </a:r>
            <a:r>
              <a:rPr lang="en-US" sz="3200" dirty="0"/>
              <a:t>Teacher of Special </a:t>
            </a:r>
            <a:r>
              <a:rPr lang="en-US" sz="3200" dirty="0" smtClean="0"/>
              <a:t>Education: SGG</a:t>
            </a:r>
            <a:endParaRPr lang="en-US" sz="3200" dirty="0"/>
          </a:p>
        </p:txBody>
      </p:sp>
      <p:sp>
        <p:nvSpPr>
          <p:cNvPr id="6" name="Text Box 9"/>
          <p:cNvSpPr txBox="1">
            <a:spLocks noChangeArrowheads="1"/>
          </p:cNvSpPr>
          <p:nvPr/>
        </p:nvSpPr>
        <p:spPr bwMode="auto">
          <a:xfrm>
            <a:off x="475593" y="1752600"/>
            <a:ext cx="8229600" cy="3770263"/>
          </a:xfrm>
          <a:prstGeom prst="rect">
            <a:avLst/>
          </a:prstGeom>
          <a:solidFill>
            <a:schemeClr val="bg1">
              <a:lumMod val="85000"/>
            </a:schemeClr>
          </a:solidFill>
          <a:ln w="9525">
            <a:solidFill>
              <a:schemeClr val="tx1"/>
            </a:solidFill>
            <a:miter lim="800000"/>
            <a:headEnd/>
            <a:tailEnd/>
          </a:ln>
        </p:spPr>
        <p:txBody>
          <a:bodyPr wrap="square">
            <a:spAutoFit/>
          </a:bodyPr>
          <a:lstStyle>
            <a:lvl1pPr eaLnBrk="0" hangingPunct="0">
              <a:defRPr>
                <a:solidFill>
                  <a:schemeClr val="tx1"/>
                </a:solidFill>
                <a:latin typeface="Arial" charset="0"/>
                <a:ea typeface="MS Pゴシック" pitchFamily="-92" charset="-128"/>
              </a:defRPr>
            </a:lvl1pPr>
            <a:lvl2pPr marL="742950" indent="-285750" eaLnBrk="0" hangingPunct="0">
              <a:defRPr>
                <a:solidFill>
                  <a:schemeClr val="tx1"/>
                </a:solidFill>
                <a:latin typeface="Arial" charset="0"/>
                <a:ea typeface="MS Pゴシック" pitchFamily="-92" charset="-128"/>
              </a:defRPr>
            </a:lvl2pPr>
            <a:lvl3pPr marL="1143000" indent="-228600" eaLnBrk="0" hangingPunct="0">
              <a:defRPr>
                <a:solidFill>
                  <a:schemeClr val="tx1"/>
                </a:solidFill>
                <a:latin typeface="Arial" charset="0"/>
                <a:ea typeface="MS Pゴシック" pitchFamily="-92" charset="-128"/>
              </a:defRPr>
            </a:lvl3pPr>
            <a:lvl4pPr marL="1600200" indent="-228600" eaLnBrk="0" hangingPunct="0">
              <a:defRPr>
                <a:solidFill>
                  <a:schemeClr val="tx1"/>
                </a:solidFill>
                <a:latin typeface="Arial" charset="0"/>
                <a:ea typeface="MS Pゴシック" pitchFamily="-92" charset="-128"/>
              </a:defRPr>
            </a:lvl4pPr>
            <a:lvl5pPr marL="2057400" indent="-228600" eaLnBrk="0" hangingPunct="0">
              <a:defRPr>
                <a:solidFill>
                  <a:schemeClr val="tx1"/>
                </a:solidFill>
                <a:latin typeface="Arial" charset="0"/>
                <a:ea typeface="MS Pゴシック" pitchFamily="-92" charset="-128"/>
              </a:defRPr>
            </a:lvl5pPr>
            <a:lvl6pPr marL="2514600" indent="-228600" eaLnBrk="0" fontAlgn="base" hangingPunct="0">
              <a:spcBef>
                <a:spcPct val="0"/>
              </a:spcBef>
              <a:spcAft>
                <a:spcPct val="0"/>
              </a:spcAft>
              <a:defRPr>
                <a:solidFill>
                  <a:schemeClr val="tx1"/>
                </a:solidFill>
                <a:latin typeface="Arial" charset="0"/>
                <a:ea typeface="MS Pゴシック" pitchFamily="-92" charset="-128"/>
              </a:defRPr>
            </a:lvl6pPr>
            <a:lvl7pPr marL="2971800" indent="-228600" eaLnBrk="0" fontAlgn="base" hangingPunct="0">
              <a:spcBef>
                <a:spcPct val="0"/>
              </a:spcBef>
              <a:spcAft>
                <a:spcPct val="0"/>
              </a:spcAft>
              <a:defRPr>
                <a:solidFill>
                  <a:schemeClr val="tx1"/>
                </a:solidFill>
                <a:latin typeface="Arial" charset="0"/>
                <a:ea typeface="MS Pゴシック" pitchFamily="-92" charset="-128"/>
              </a:defRPr>
            </a:lvl7pPr>
            <a:lvl8pPr marL="3429000" indent="-228600" eaLnBrk="0" fontAlgn="base" hangingPunct="0">
              <a:spcBef>
                <a:spcPct val="0"/>
              </a:spcBef>
              <a:spcAft>
                <a:spcPct val="0"/>
              </a:spcAft>
              <a:defRPr>
                <a:solidFill>
                  <a:schemeClr val="tx1"/>
                </a:solidFill>
                <a:latin typeface="Arial" charset="0"/>
                <a:ea typeface="MS Pゴシック" pitchFamily="-92" charset="-128"/>
              </a:defRPr>
            </a:lvl8pPr>
            <a:lvl9pPr marL="3886200" indent="-228600" eaLnBrk="0" fontAlgn="base" hangingPunct="0">
              <a:spcBef>
                <a:spcPct val="0"/>
              </a:spcBef>
              <a:spcAft>
                <a:spcPct val="0"/>
              </a:spcAft>
              <a:defRPr>
                <a:solidFill>
                  <a:schemeClr val="tx1"/>
                </a:solidFill>
                <a:latin typeface="Arial" charset="0"/>
                <a:ea typeface="MS Pゴシック" pitchFamily="-92" charset="-128"/>
              </a:defRPr>
            </a:lvl9pPr>
          </a:lstStyle>
          <a:p>
            <a:pPr marL="0" indent="0">
              <a:spcAft>
                <a:spcPts val="1200"/>
              </a:spcAft>
              <a:defRPr/>
            </a:pPr>
            <a:r>
              <a:rPr lang="en-US" sz="2800" dirty="0" smtClean="0"/>
              <a:t>From September 2014 to June 2015, all </a:t>
            </a:r>
            <a:r>
              <a:rPr lang="en-US" sz="2800" dirty="0"/>
              <a:t>students will make measurable progress in reading </a:t>
            </a:r>
            <a:r>
              <a:rPr lang="en-US" sz="2800" dirty="0" smtClean="0"/>
              <a:t>comprehension as </a:t>
            </a:r>
            <a:r>
              <a:rPr lang="en-US" sz="2800" dirty="0"/>
              <a:t>measured by the online assessment.  </a:t>
            </a:r>
            <a:endParaRPr lang="en-US" sz="2800" dirty="0" smtClean="0"/>
          </a:p>
          <a:p>
            <a:pPr marL="457200" indent="-457200">
              <a:spcAft>
                <a:spcPts val="600"/>
              </a:spcAft>
              <a:buSzPct val="100000"/>
              <a:buFont typeface="Wingdings" pitchFamily="2" charset="2"/>
              <a:buChar char="§"/>
              <a:defRPr/>
            </a:pPr>
            <a:r>
              <a:rPr lang="en-US" sz="2800" dirty="0" smtClean="0"/>
              <a:t>Students scoring below grade level will improve their scores by 1.5 grade levels.</a:t>
            </a:r>
          </a:p>
          <a:p>
            <a:pPr marL="457200" indent="-457200">
              <a:spcAft>
                <a:spcPts val="600"/>
              </a:spcAft>
              <a:buSzPct val="100000"/>
              <a:buFont typeface="Wingdings" pitchFamily="2" charset="2"/>
              <a:buChar char="§"/>
              <a:defRPr/>
            </a:pPr>
            <a:r>
              <a:rPr lang="en-US" sz="2800" dirty="0" smtClean="0"/>
              <a:t>Students scoring at or above grade level will improve their scores by 1.0 grade levels.</a:t>
            </a:r>
            <a:endParaRPr lang="en-US" sz="2800" dirty="0"/>
          </a:p>
        </p:txBody>
      </p:sp>
      <p:sp>
        <p:nvSpPr>
          <p:cNvPr id="5" name="TextBox 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27</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38587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7700" y="0"/>
            <a:ext cx="7772400" cy="1143000"/>
          </a:xfrm>
        </p:spPr>
        <p:txBody>
          <a:bodyPr anchor="b">
            <a:normAutofit/>
          </a:bodyPr>
          <a:lstStyle/>
          <a:p>
            <a:r>
              <a:rPr lang="en-US" dirty="0" smtClean="0"/>
              <a:t>Student 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7563881"/>
              </p:ext>
            </p:extLst>
          </p:nvPr>
        </p:nvGraphicFramePr>
        <p:xfrm>
          <a:off x="788276" y="2352764"/>
          <a:ext cx="7543800" cy="1981200"/>
        </p:xfrm>
        <a:graphic>
          <a:graphicData uri="http://schemas.openxmlformats.org/drawingml/2006/table">
            <a:tbl>
              <a:tblPr firstRow="1" bandRow="1">
                <a:tableStyleId>{93296810-A885-4BE3-A3E7-6D5BEEA58F35}</a:tableStyleId>
              </a:tblPr>
              <a:tblGrid>
                <a:gridCol w="2514600"/>
                <a:gridCol w="2514600"/>
                <a:gridCol w="2514600"/>
              </a:tblGrid>
              <a:tr h="370840">
                <a:tc>
                  <a:txBody>
                    <a:bodyPr/>
                    <a:lstStyle/>
                    <a:p>
                      <a:pPr algn="ctr"/>
                      <a:r>
                        <a:rPr lang="en-US" sz="2000" b="1" dirty="0" smtClean="0">
                          <a:solidFill>
                            <a:schemeClr val="tx1"/>
                          </a:solidFill>
                          <a:latin typeface="Arial" pitchFamily="34" charset="0"/>
                          <a:cs typeface="Arial" pitchFamily="34" charset="0"/>
                        </a:rPr>
                        <a:t>Grade</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latin typeface="Arial" pitchFamily="34" charset="0"/>
                          <a:cs typeface="Arial" pitchFamily="34" charset="0"/>
                        </a:rPr>
                        <a:t>Baseline Score</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latin typeface="Arial" pitchFamily="34" charset="0"/>
                          <a:cs typeface="Arial" pitchFamily="34" charset="0"/>
                        </a:rPr>
                        <a:t>End-of-Year</a:t>
                      </a:r>
                      <a:r>
                        <a:rPr lang="en-US" sz="2000" b="1" baseline="0" dirty="0" smtClean="0">
                          <a:solidFill>
                            <a:schemeClr val="tx1"/>
                          </a:solidFill>
                          <a:latin typeface="Arial" pitchFamily="34" charset="0"/>
                          <a:cs typeface="Arial" pitchFamily="34" charset="0"/>
                        </a:rPr>
                        <a:t> Score</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K</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PK.3</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K.1</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K.1</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K.8</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K.7</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1.6</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1.6</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483476" y="1386244"/>
            <a:ext cx="8153400" cy="646331"/>
          </a:xfrm>
          <a:prstGeom prst="rect">
            <a:avLst/>
          </a:prstGeom>
          <a:noFill/>
        </p:spPr>
        <p:txBody>
          <a:bodyPr wrap="square" rtlCol="0">
            <a:spAutoFit/>
          </a:bodyPr>
          <a:lstStyle/>
          <a:p>
            <a:r>
              <a:rPr lang="en-US" dirty="0" smtClean="0">
                <a:latin typeface="Arial" pitchFamily="34" charset="0"/>
                <a:cs typeface="Arial" pitchFamily="34" charset="0"/>
              </a:rPr>
              <a:t>Receives services for a learning disability in language arts (writing and reading) and speech</a:t>
            </a:r>
            <a:endParaRPr lang="en-US" dirty="0">
              <a:latin typeface="Arial" pitchFamily="34" charset="0"/>
              <a:cs typeface="Arial" pitchFamily="34" charset="0"/>
            </a:endParaRPr>
          </a:p>
        </p:txBody>
      </p:sp>
      <p:sp>
        <p:nvSpPr>
          <p:cNvPr id="8" name="TextBox 7"/>
          <p:cNvSpPr txBox="1"/>
          <p:nvPr/>
        </p:nvSpPr>
        <p:spPr>
          <a:xfrm>
            <a:off x="1794641" y="1952654"/>
            <a:ext cx="5672959"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Academic History: Reading Comprehension</a:t>
            </a:r>
            <a:endParaRPr lang="en-US" sz="2000" b="1" dirty="0">
              <a:latin typeface="Arial" pitchFamily="34" charset="0"/>
              <a:cs typeface="Arial" pitchFamily="34" charset="0"/>
            </a:endParaRPr>
          </a:p>
        </p:txBody>
      </p:sp>
      <p:sp>
        <p:nvSpPr>
          <p:cNvPr id="10" name="TextBox 9"/>
          <p:cNvSpPr txBox="1"/>
          <p:nvPr/>
        </p:nvSpPr>
        <p:spPr>
          <a:xfrm>
            <a:off x="919655" y="4540924"/>
            <a:ext cx="7086600" cy="1477328"/>
          </a:xfrm>
          <a:prstGeom prst="rect">
            <a:avLst/>
          </a:prstGeom>
          <a:noFill/>
        </p:spPr>
        <p:txBody>
          <a:bodyPr wrap="square" rtlCol="0">
            <a:spAutoFit/>
          </a:bodyPr>
          <a:lstStyle/>
          <a:p>
            <a:r>
              <a:rPr lang="en-US" dirty="0" smtClean="0">
                <a:latin typeface="Arial" pitchFamily="34" charset="0"/>
                <a:cs typeface="Arial" pitchFamily="34" charset="0"/>
              </a:rPr>
              <a:t>Discussion Questions:</a:t>
            </a:r>
          </a:p>
          <a:p>
            <a:pPr marL="285750" indent="-285750">
              <a:buFont typeface="Wingdings" pitchFamily="2" charset="2"/>
              <a:buChar char="§"/>
            </a:pPr>
            <a:r>
              <a:rPr lang="en-US" dirty="0" smtClean="0">
                <a:latin typeface="Arial" pitchFamily="34" charset="0"/>
                <a:cs typeface="Arial" pitchFamily="34" charset="0"/>
              </a:rPr>
              <a:t>Based on this data, does SGG written by the teachers </a:t>
            </a:r>
            <a:r>
              <a:rPr lang="en-US" i="1" dirty="0" smtClean="0">
                <a:latin typeface="Arial" pitchFamily="34" charset="0"/>
                <a:cs typeface="Arial" pitchFamily="34" charset="0"/>
              </a:rPr>
              <a:t>seem</a:t>
            </a:r>
            <a:r>
              <a:rPr lang="en-US" dirty="0" smtClean="0">
                <a:latin typeface="Arial" pitchFamily="34" charset="0"/>
                <a:cs typeface="Arial" pitchFamily="34" charset="0"/>
              </a:rPr>
              <a:t> appropriate for this student?</a:t>
            </a:r>
          </a:p>
          <a:p>
            <a:pPr marL="285750" indent="-285750">
              <a:buFont typeface="Wingdings" pitchFamily="2" charset="2"/>
              <a:buChar char="§"/>
            </a:pPr>
            <a:r>
              <a:rPr lang="en-US" dirty="0" smtClean="0">
                <a:latin typeface="Arial" pitchFamily="34" charset="0"/>
                <a:cs typeface="Arial" pitchFamily="34" charset="0"/>
              </a:rPr>
              <a:t>What other factors need to be considered in determining an acceptable SGG?</a:t>
            </a:r>
            <a:endParaRPr lang="en-US" dirty="0">
              <a:latin typeface="Arial" pitchFamily="34" charset="0"/>
              <a:cs typeface="Arial" pitchFamily="34" charset="0"/>
            </a:endParaRPr>
          </a:p>
        </p:txBody>
      </p:sp>
      <p:sp>
        <p:nvSpPr>
          <p:cNvPr id="9" name="TextBox 8"/>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27</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23248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039100" cy="1143000"/>
          </a:xfrm>
        </p:spPr>
        <p:txBody>
          <a:bodyPr anchor="b">
            <a:normAutofit/>
          </a:bodyPr>
          <a:lstStyle/>
          <a:p>
            <a:r>
              <a:rPr lang="en-US" dirty="0" smtClean="0"/>
              <a:t>Student 10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5187868"/>
              </p:ext>
            </p:extLst>
          </p:nvPr>
        </p:nvGraphicFramePr>
        <p:xfrm>
          <a:off x="762000" y="2288712"/>
          <a:ext cx="7543800" cy="1981200"/>
        </p:xfrm>
        <a:graphic>
          <a:graphicData uri="http://schemas.openxmlformats.org/drawingml/2006/table">
            <a:tbl>
              <a:tblPr firstRow="1" bandRow="1">
                <a:tableStyleId>{93296810-A885-4BE3-A3E7-6D5BEEA58F35}</a:tableStyleId>
              </a:tblPr>
              <a:tblGrid>
                <a:gridCol w="2514600"/>
                <a:gridCol w="2514600"/>
                <a:gridCol w="2514600"/>
              </a:tblGrid>
              <a:tr h="142240">
                <a:tc>
                  <a:txBody>
                    <a:bodyPr/>
                    <a:lstStyle/>
                    <a:p>
                      <a:pPr algn="ctr"/>
                      <a:r>
                        <a:rPr lang="en-US" sz="2000" dirty="0" smtClean="0">
                          <a:solidFill>
                            <a:schemeClr val="tx1"/>
                          </a:solidFill>
                          <a:latin typeface="Arial" pitchFamily="34" charset="0"/>
                          <a:cs typeface="Arial" pitchFamily="34" charset="0"/>
                        </a:rPr>
                        <a:t>Grade</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solidFill>
                            <a:schemeClr val="tx1"/>
                          </a:solidFill>
                          <a:latin typeface="Arial" pitchFamily="34" charset="0"/>
                          <a:cs typeface="Arial" pitchFamily="34" charset="0"/>
                        </a:rPr>
                        <a:t>Baseline Score</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solidFill>
                            <a:schemeClr val="tx1"/>
                          </a:solidFill>
                          <a:latin typeface="Arial" pitchFamily="34" charset="0"/>
                          <a:cs typeface="Arial" pitchFamily="34" charset="0"/>
                        </a:rPr>
                        <a:t>End-of-Year</a:t>
                      </a:r>
                      <a:r>
                        <a:rPr lang="en-US" sz="2000" baseline="0" dirty="0" smtClean="0">
                          <a:solidFill>
                            <a:schemeClr val="tx1"/>
                          </a:solidFill>
                          <a:latin typeface="Arial" pitchFamily="34" charset="0"/>
                          <a:cs typeface="Arial" pitchFamily="34" charset="0"/>
                        </a:rPr>
                        <a:t> Score</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K</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itchFamily="34" charset="0"/>
                          <a:ea typeface="Calibri"/>
                          <a:cs typeface="Arial" pitchFamily="34" charset="0"/>
                        </a:rPr>
                        <a:t>PK.2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itchFamily="34" charset="0"/>
                          <a:ea typeface="Calibri"/>
                          <a:cs typeface="Arial" pitchFamily="34" charset="0"/>
                        </a:rPr>
                        <a:t>K.4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itchFamily="34" charset="0"/>
                          <a:ea typeface="Calibri"/>
                          <a:cs typeface="Arial" pitchFamily="34" charset="0"/>
                        </a:rPr>
                        <a:t>K.3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itchFamily="34" charset="0"/>
                          <a:ea typeface="Calibri"/>
                          <a:cs typeface="Arial" pitchFamily="34" charset="0"/>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itchFamily="34" charset="0"/>
                          <a:ea typeface="Calibri"/>
                          <a:cs typeface="Arial" pitchFamily="34" charset="0"/>
                        </a:rPr>
                        <a:t>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itchFamily="34" charset="0"/>
                          <a:ea typeface="Calibri"/>
                          <a:cs typeface="Arial" pitchFamily="34" charset="0"/>
                        </a:rPr>
                        <a:t>2.7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itchFamily="34" charset="0"/>
                          <a:ea typeface="Calibri"/>
                          <a:cs typeface="Arial" pitchFamily="34" charset="0"/>
                        </a:rPr>
                        <a:t>2.6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effectLst/>
                        <a:latin typeface="Arial" pitchFamily="34" charset="0"/>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457200" y="1364029"/>
            <a:ext cx="8153400" cy="369332"/>
          </a:xfrm>
          <a:prstGeom prst="rect">
            <a:avLst/>
          </a:prstGeom>
          <a:noFill/>
        </p:spPr>
        <p:txBody>
          <a:bodyPr wrap="square" rtlCol="0">
            <a:spAutoFit/>
          </a:bodyPr>
          <a:lstStyle/>
          <a:p>
            <a:r>
              <a:rPr lang="en-US" dirty="0" smtClean="0">
                <a:latin typeface="Arial" pitchFamily="34" charset="0"/>
                <a:cs typeface="Arial" pitchFamily="34" charset="0"/>
              </a:rPr>
              <a:t>Receives services for a learning disability in mathematics</a:t>
            </a:r>
            <a:endParaRPr lang="en-US" dirty="0">
              <a:latin typeface="Arial" pitchFamily="34" charset="0"/>
              <a:cs typeface="Arial" pitchFamily="34" charset="0"/>
            </a:endParaRPr>
          </a:p>
        </p:txBody>
      </p:sp>
      <p:sp>
        <p:nvSpPr>
          <p:cNvPr id="8" name="TextBox 7"/>
          <p:cNvSpPr txBox="1"/>
          <p:nvPr/>
        </p:nvSpPr>
        <p:spPr>
          <a:xfrm>
            <a:off x="1752600" y="1767542"/>
            <a:ext cx="5715000"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Academic History: Reading Comprehension</a:t>
            </a:r>
            <a:endParaRPr lang="en-US" sz="2000" b="1" dirty="0">
              <a:latin typeface="Arial" pitchFamily="34" charset="0"/>
              <a:cs typeface="Arial" pitchFamily="34" charset="0"/>
            </a:endParaRPr>
          </a:p>
        </p:txBody>
      </p:sp>
      <p:sp>
        <p:nvSpPr>
          <p:cNvPr id="10" name="TextBox 9"/>
          <p:cNvSpPr txBox="1"/>
          <p:nvPr/>
        </p:nvSpPr>
        <p:spPr>
          <a:xfrm>
            <a:off x="919655" y="4667012"/>
            <a:ext cx="7086600" cy="1477328"/>
          </a:xfrm>
          <a:prstGeom prst="rect">
            <a:avLst/>
          </a:prstGeom>
          <a:noFill/>
        </p:spPr>
        <p:txBody>
          <a:bodyPr wrap="square" rtlCol="0">
            <a:spAutoFit/>
          </a:bodyPr>
          <a:lstStyle/>
          <a:p>
            <a:r>
              <a:rPr lang="en-US" dirty="0" smtClean="0">
                <a:latin typeface="Arial" pitchFamily="34" charset="0"/>
                <a:cs typeface="Arial" pitchFamily="34" charset="0"/>
              </a:rPr>
              <a:t>Discussion Questions:</a:t>
            </a:r>
          </a:p>
          <a:p>
            <a:pPr marL="285750" indent="-285750">
              <a:buFont typeface="Wingdings" pitchFamily="2" charset="2"/>
              <a:buChar char="§"/>
            </a:pPr>
            <a:r>
              <a:rPr lang="en-US" dirty="0" smtClean="0">
                <a:latin typeface="Arial" pitchFamily="34" charset="0"/>
                <a:cs typeface="Arial" pitchFamily="34" charset="0"/>
              </a:rPr>
              <a:t>Based on this data, is the SGG written by the teachers appropriate for this student?</a:t>
            </a:r>
          </a:p>
          <a:p>
            <a:pPr marL="285750" indent="-285750">
              <a:buFont typeface="Wingdings" pitchFamily="2" charset="2"/>
              <a:buChar char="§"/>
            </a:pPr>
            <a:r>
              <a:rPr lang="en-US" dirty="0" smtClean="0">
                <a:latin typeface="Arial" pitchFamily="34" charset="0"/>
                <a:cs typeface="Arial" pitchFamily="34" charset="0"/>
              </a:rPr>
              <a:t>What other factors should be considered in determining an acceptable SGG?</a:t>
            </a:r>
            <a:endParaRPr lang="en-US" dirty="0">
              <a:latin typeface="Arial" pitchFamily="34" charset="0"/>
              <a:cs typeface="Arial" pitchFamily="34" charset="0"/>
            </a:endParaRPr>
          </a:p>
        </p:txBody>
      </p:sp>
      <p:sp>
        <p:nvSpPr>
          <p:cNvPr id="9" name="TextBox 8"/>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27</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61474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marL="55563" indent="-55563" algn="ctr">
              <a:buNone/>
            </a:pPr>
            <a:r>
              <a:rPr lang="en-US" sz="2800" dirty="0" smtClean="0"/>
              <a:t>Practice</a:t>
            </a:r>
          </a:p>
          <a:p>
            <a:pPr algn="ctr">
              <a:buNone/>
            </a:pPr>
            <a:endParaRPr lang="en-US" sz="2800" dirty="0" smtClean="0"/>
          </a:p>
          <a:p>
            <a:pPr algn="ctr">
              <a:buNone/>
            </a:pPr>
            <a:endParaRPr lang="en-US" sz="2800" dirty="0"/>
          </a:p>
        </p:txBody>
      </p:sp>
      <p:sp>
        <p:nvSpPr>
          <p:cNvPr id="4" name="Title 3"/>
          <p:cNvSpPr>
            <a:spLocks noGrp="1"/>
          </p:cNvSpPr>
          <p:nvPr>
            <p:ph type="title"/>
          </p:nvPr>
        </p:nvSpPr>
        <p:spPr/>
        <p:txBody>
          <a:bodyPr>
            <a:normAutofit/>
          </a:bodyPr>
          <a:lstStyle/>
          <a:p>
            <a:r>
              <a:rPr lang="en-US" dirty="0" smtClean="0"/>
              <a:t>Creating SGGs</a:t>
            </a:r>
            <a:endParaRPr lang="en-US" dirty="0"/>
          </a:p>
        </p:txBody>
      </p:sp>
      <p:sp>
        <p:nvSpPr>
          <p:cNvPr id="6" name="TextBox 5"/>
          <p:cNvSpPr txBox="1"/>
          <p:nvPr/>
        </p:nvSpPr>
        <p:spPr>
          <a:xfrm>
            <a:off x="0" y="6488668"/>
            <a:ext cx="3198311" cy="369332"/>
          </a:xfrm>
          <a:prstGeom prst="rect">
            <a:avLst/>
          </a:prstGeom>
          <a:noFill/>
        </p:spPr>
        <p:txBody>
          <a:bodyPr wrap="none" rtlCol="0">
            <a:spAutoFit/>
          </a:bodyPr>
          <a:lstStyle/>
          <a:p>
            <a:r>
              <a:rPr lang="en-US" dirty="0" smtClean="0"/>
              <a:t>SGG 101 Guide - page 13-14</a:t>
            </a:r>
            <a:endParaRPr lang="en-US" dirty="0"/>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9114" y="5862"/>
            <a:ext cx="8204886" cy="1143000"/>
          </a:xfrm>
        </p:spPr>
        <p:txBody>
          <a:bodyPr anchor="b">
            <a:normAutofit fontScale="90000"/>
          </a:bodyPr>
          <a:lstStyle/>
          <a:p>
            <a:r>
              <a:rPr lang="en-US" dirty="0" smtClean="0"/>
              <a:t>Pre-assessment Data Charts – </a:t>
            </a:r>
            <a:br>
              <a:rPr lang="en-US" dirty="0" smtClean="0"/>
            </a:br>
            <a:r>
              <a:rPr lang="en-US" dirty="0" smtClean="0"/>
              <a:t>Proficient = 40</a:t>
            </a: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28</a:t>
            </a:r>
            <a:endParaRPr lang="en-US" sz="2000" dirty="0">
              <a:latin typeface="Arial" pitchFamily="34" charset="0"/>
              <a:cs typeface="Arial" pitchFamily="34" charset="0"/>
            </a:endParaRPr>
          </a:p>
        </p:txBody>
      </p:sp>
      <p:graphicFrame>
        <p:nvGraphicFramePr>
          <p:cNvPr id="8" name="Table 7"/>
          <p:cNvGraphicFramePr>
            <a:graphicFrameLocks noGrp="1"/>
          </p:cNvGraphicFramePr>
          <p:nvPr/>
        </p:nvGraphicFramePr>
        <p:xfrm>
          <a:off x="1391028" y="1370578"/>
          <a:ext cx="2661988" cy="5030224"/>
        </p:xfrm>
        <a:graphic>
          <a:graphicData uri="http://schemas.openxmlformats.org/drawingml/2006/table">
            <a:tbl>
              <a:tblPr/>
              <a:tblGrid>
                <a:gridCol w="950809"/>
                <a:gridCol w="1711179"/>
              </a:tblGrid>
              <a:tr h="402417">
                <a:tc>
                  <a:txBody>
                    <a:bodyPr/>
                    <a:lstStyle/>
                    <a:p>
                      <a:pPr marL="0" marR="0" algn="ctr">
                        <a:lnSpc>
                          <a:spcPct val="150000"/>
                        </a:lnSpc>
                        <a:spcBef>
                          <a:spcPts val="0"/>
                        </a:spcBef>
                        <a:spcAft>
                          <a:spcPts val="0"/>
                        </a:spcAft>
                      </a:pPr>
                      <a:endParaRPr lang="en-US" sz="1100" dirty="0">
                        <a:latin typeface="Times New Roman"/>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latin typeface="Times New Roman"/>
                          <a:ea typeface="Calibri"/>
                          <a:cs typeface="Times New Roman"/>
                        </a:rPr>
                        <a:t>Pre-assessment Data</a:t>
                      </a:r>
                      <a:endParaRPr lang="en-US" sz="1100">
                        <a:latin typeface="Calibri"/>
                        <a:ea typeface="Calibri"/>
                        <a:cs typeface="Times New Roman"/>
                      </a:endParaRPr>
                    </a:p>
                    <a:p>
                      <a:pPr marL="0" marR="0" algn="ctr">
                        <a:spcBef>
                          <a:spcPts val="0"/>
                        </a:spcBef>
                        <a:spcAft>
                          <a:spcPts val="0"/>
                        </a:spcAft>
                      </a:pPr>
                      <a:r>
                        <a:rPr lang="en-US" sz="1100" b="1">
                          <a:latin typeface="Times New Roman"/>
                          <a:ea typeface="Calibri"/>
                          <a:cs typeface="Times New Roman"/>
                        </a:rPr>
                        <a:t>50 possible points</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3</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4</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5</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6</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7</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8</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5</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9</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5</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10</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5</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11</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5</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12</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6</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13</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6</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14</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6</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15</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6</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16</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6</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17</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dirty="0" smtClean="0">
                          <a:latin typeface="Calibri"/>
                          <a:ea typeface="Times New Roman"/>
                        </a:rPr>
                        <a:t>6</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18</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6</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19</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7</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20</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7</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21</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7</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22</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20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23</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22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5740298" y="1382927"/>
          <a:ext cx="2761149" cy="5030225"/>
        </p:xfrm>
        <a:graphic>
          <a:graphicData uri="http://schemas.openxmlformats.org/drawingml/2006/table">
            <a:tbl>
              <a:tblPr/>
              <a:tblGrid>
                <a:gridCol w="996781"/>
                <a:gridCol w="1764368"/>
              </a:tblGrid>
              <a:tr h="402418">
                <a:tc>
                  <a:txBody>
                    <a:bodyPr/>
                    <a:lstStyle/>
                    <a:p>
                      <a:pPr marL="0" marR="0" algn="ctr">
                        <a:lnSpc>
                          <a:spcPct val="150000"/>
                        </a:lnSpc>
                        <a:spcBef>
                          <a:spcPts val="0"/>
                        </a:spcBef>
                        <a:spcAft>
                          <a:spcPts val="0"/>
                        </a:spcAft>
                      </a:pPr>
                      <a:endParaRPr lang="en-US" sz="1100" dirty="0">
                        <a:latin typeface="Times New Roman"/>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latin typeface="Times New Roman"/>
                          <a:ea typeface="Calibri"/>
                          <a:cs typeface="Times New Roman"/>
                        </a:rPr>
                        <a:t>Pre-assessment Data</a:t>
                      </a:r>
                      <a:endParaRPr lang="en-US" sz="1100" dirty="0">
                        <a:latin typeface="Calibri"/>
                        <a:ea typeface="Calibri"/>
                        <a:cs typeface="Times New Roman"/>
                      </a:endParaRPr>
                    </a:p>
                    <a:p>
                      <a:pPr marL="0" marR="0" algn="ctr">
                        <a:spcBef>
                          <a:spcPts val="0"/>
                        </a:spcBef>
                        <a:spcAft>
                          <a:spcPts val="0"/>
                        </a:spcAft>
                      </a:pPr>
                      <a:r>
                        <a:rPr lang="en-US" sz="1100" b="1" dirty="0">
                          <a:latin typeface="Times New Roman"/>
                          <a:ea typeface="Calibri"/>
                          <a:cs typeface="Times New Roman"/>
                        </a:rPr>
                        <a:t>50 possible points</a:t>
                      </a:r>
                      <a:endParaRPr lang="en-US" sz="1100" dirty="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10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3</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4</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5</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6</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10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7</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12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8</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9</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10</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11</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12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12</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12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13</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20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14</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20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15</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20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16</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20</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17</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22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18</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22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19</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22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20</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smtClean="0">
                          <a:solidFill>
                            <a:srgbClr val="000000"/>
                          </a:solidFill>
                          <a:latin typeface="Calibri"/>
                          <a:ea typeface="Times New Roman"/>
                        </a:rPr>
                        <a:t>22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21</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smtClean="0">
                          <a:solidFill>
                            <a:srgbClr val="000000"/>
                          </a:solidFill>
                          <a:latin typeface="Calibri"/>
                          <a:ea typeface="Times New Roman"/>
                        </a:rPr>
                        <a:t>22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22</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a:solidFill>
                            <a:srgbClr val="000000"/>
                          </a:solidFill>
                          <a:latin typeface="Calibri"/>
                          <a:ea typeface="Times New Roman"/>
                        </a:rPr>
                        <a:t>41</a:t>
                      </a:r>
                      <a:endParaRPr lang="en-US" sz="110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09">
                <a:tc>
                  <a:txBody>
                    <a:bodyPr/>
                    <a:lstStyle/>
                    <a:p>
                      <a:pPr marL="0" marR="0" algn="ctr">
                        <a:spcBef>
                          <a:spcPts val="0"/>
                        </a:spcBef>
                        <a:spcAft>
                          <a:spcPts val="0"/>
                        </a:spcAft>
                      </a:pPr>
                      <a:r>
                        <a:rPr lang="en-US" sz="1100">
                          <a:latin typeface="Times New Roman"/>
                          <a:ea typeface="Calibri"/>
                          <a:cs typeface="Times New Roman"/>
                        </a:rPr>
                        <a:t>Student 23</a:t>
                      </a:r>
                      <a:endParaRPr lang="en-US" sz="1100">
                        <a:latin typeface="Calibri"/>
                        <a:ea typeface="Calibri"/>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100" kern="1200" dirty="0">
                          <a:solidFill>
                            <a:srgbClr val="000000"/>
                          </a:solidFill>
                          <a:latin typeface="Calibri"/>
                          <a:ea typeface="Times New Roman"/>
                        </a:rPr>
                        <a:t>42</a:t>
                      </a:r>
                      <a:endParaRPr lang="en-US" sz="1100" dirty="0">
                        <a:latin typeface="Calibri"/>
                        <a:ea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0" y="1532237"/>
            <a:ext cx="1507524" cy="369332"/>
          </a:xfrm>
          <a:prstGeom prst="rect">
            <a:avLst/>
          </a:prstGeom>
          <a:noFill/>
        </p:spPr>
        <p:txBody>
          <a:bodyPr wrap="square" rtlCol="0">
            <a:spAutoFit/>
          </a:bodyPr>
          <a:lstStyle/>
          <a:p>
            <a:r>
              <a:rPr lang="en-US" dirty="0" smtClean="0"/>
              <a:t>Data Set 1</a:t>
            </a:r>
            <a:endParaRPr lang="en-US" dirty="0"/>
          </a:p>
        </p:txBody>
      </p:sp>
      <p:sp>
        <p:nvSpPr>
          <p:cNvPr id="11" name="TextBox 10"/>
          <p:cNvSpPr txBox="1"/>
          <p:nvPr/>
        </p:nvSpPr>
        <p:spPr>
          <a:xfrm>
            <a:off x="4324865" y="1511643"/>
            <a:ext cx="1363363" cy="369332"/>
          </a:xfrm>
          <a:prstGeom prst="rect">
            <a:avLst/>
          </a:prstGeom>
          <a:noFill/>
        </p:spPr>
        <p:txBody>
          <a:bodyPr wrap="square" rtlCol="0">
            <a:spAutoFit/>
          </a:bodyPr>
          <a:lstStyle/>
          <a:p>
            <a:r>
              <a:rPr lang="en-US" dirty="0" smtClean="0"/>
              <a:t>Data Set 2</a:t>
            </a:r>
            <a:endParaRPr lang="en-US" dirty="0"/>
          </a:p>
        </p:txBody>
      </p:sp>
    </p:spTree>
    <p:extLst>
      <p:ext uri="{BB962C8B-B14F-4D97-AF65-F5344CB8AC3E}">
        <p14:creationId xmlns:p14="http://schemas.microsoft.com/office/powerpoint/2010/main" val="3160813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76200"/>
            <a:ext cx="7415463" cy="955895"/>
          </a:xfrm>
        </p:spPr>
        <p:txBody>
          <a:bodyPr>
            <a:normAutofit/>
          </a:bodyPr>
          <a:lstStyle/>
          <a:p>
            <a:r>
              <a:rPr lang="en-US" sz="3200" dirty="0" smtClean="0">
                <a:ea typeface="ＭＳ Ｐゴシック" pitchFamily="34" charset="-128"/>
              </a:rPr>
              <a:t>Why Student Growth Goals?</a:t>
            </a:r>
          </a:p>
        </p:txBody>
      </p:sp>
      <p:sp>
        <p:nvSpPr>
          <p:cNvPr id="6147" name="Content Placeholder 2"/>
          <p:cNvSpPr>
            <a:spLocks noGrp="1"/>
          </p:cNvSpPr>
          <p:nvPr>
            <p:ph sz="half" idx="1"/>
          </p:nvPr>
        </p:nvSpPr>
        <p:spPr>
          <a:xfrm>
            <a:off x="1361992" y="1371600"/>
            <a:ext cx="6410408" cy="915987"/>
          </a:xfrm>
        </p:spPr>
        <p:txBody>
          <a:bodyPr/>
          <a:lstStyle/>
          <a:p>
            <a:pPr marL="0" indent="0" algn="ctr">
              <a:buFont typeface="Wingdings" pitchFamily="2" charset="2"/>
              <a:buNone/>
            </a:pPr>
            <a:r>
              <a:rPr lang="en-US" b="1" i="1" dirty="0" smtClean="0">
                <a:ea typeface="ＭＳ Ｐゴシック" pitchFamily="34" charset="-128"/>
              </a:rPr>
              <a:t>Improve Instructional Practice</a:t>
            </a:r>
          </a:p>
        </p:txBody>
      </p:sp>
      <p:sp>
        <p:nvSpPr>
          <p:cNvPr id="10" name="TextBox 9"/>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a:t>
            </a:r>
            <a:endParaRPr lang="en-US" sz="2000" dirty="0">
              <a:latin typeface="Arial" pitchFamily="34" charset="0"/>
              <a:cs typeface="Arial" pitchFamily="34" charset="0"/>
            </a:endParaRPr>
          </a:p>
        </p:txBody>
      </p:sp>
      <p:pic>
        <p:nvPicPr>
          <p:cNvPr id="12" name="Picture 11" descr="http://www.bvsd.org/curriculum/PublishingImages/CAI.gif"/>
          <p:cNvPicPr/>
          <p:nvPr/>
        </p:nvPicPr>
        <p:blipFill>
          <a:blip r:embed="rId3" cstate="print"/>
          <a:srcRect/>
          <a:stretch>
            <a:fillRect/>
          </a:stretch>
        </p:blipFill>
        <p:spPr bwMode="auto">
          <a:xfrm>
            <a:off x="2209800" y="2057400"/>
            <a:ext cx="4762500" cy="3810000"/>
          </a:xfrm>
          <a:prstGeom prst="rect">
            <a:avLst/>
          </a:prstGeom>
          <a:noFill/>
          <a:ln w="9525">
            <a:noFill/>
            <a:miter lim="800000"/>
            <a:headEnd/>
            <a:tailEnd/>
          </a:ln>
        </p:spPr>
      </p:pic>
      <p:sp>
        <p:nvSpPr>
          <p:cNvPr id="6" name="TextBox 5"/>
          <p:cNvSpPr txBox="1"/>
          <p:nvPr/>
        </p:nvSpPr>
        <p:spPr>
          <a:xfrm>
            <a:off x="0" y="6488668"/>
            <a:ext cx="3057247" cy="369332"/>
          </a:xfrm>
          <a:prstGeom prst="rect">
            <a:avLst/>
          </a:prstGeom>
          <a:noFill/>
        </p:spPr>
        <p:txBody>
          <a:bodyPr wrap="none" rtlCol="0">
            <a:spAutoFit/>
          </a:bodyPr>
          <a:lstStyle/>
          <a:p>
            <a:r>
              <a:rPr lang="en-US" dirty="0" smtClean="0"/>
              <a:t>SGG 101 Guide - pages 4-9</a:t>
            </a:r>
            <a:endParaRPr lang="en-US" dirty="0"/>
          </a:p>
        </p:txBody>
      </p:sp>
    </p:spTree>
    <p:extLst>
      <p:ext uri="{BB962C8B-B14F-4D97-AF65-F5344CB8AC3E}">
        <p14:creationId xmlns:p14="http://schemas.microsoft.com/office/powerpoint/2010/main" val="363977621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2"/>
          </p:nvPr>
        </p:nvSpPr>
        <p:spPr>
          <a:ln w="19050">
            <a:noFill/>
          </a:ln>
        </p:spPr>
        <p:txBody>
          <a:bodyPr>
            <a:normAutofit/>
          </a:bodyPr>
          <a:lstStyle/>
          <a:p>
            <a:pPr marL="0" indent="0">
              <a:buNone/>
            </a:pPr>
            <a:r>
              <a:rPr lang="en-US" sz="2000" dirty="0" smtClean="0"/>
              <a:t>During the current_______, all students will make measurable progress in __________ as measured by __________.</a:t>
            </a:r>
          </a:p>
          <a:p>
            <a:pPr marL="0" indent="0">
              <a:buNone/>
            </a:pPr>
            <a:r>
              <a:rPr lang="en-US" sz="2000" dirty="0" smtClean="0"/>
              <a:t>Students will improve their pre-assessment scores by _____ on the post-assessment.</a:t>
            </a:r>
          </a:p>
          <a:p>
            <a:pPr marL="0" indent="0">
              <a:buNone/>
            </a:pPr>
            <a:endParaRPr lang="en-US" sz="2000" dirty="0" smtClean="0"/>
          </a:p>
          <a:p>
            <a:pPr marL="0" indent="0">
              <a:buNone/>
            </a:pPr>
            <a:r>
              <a:rPr lang="en-US" sz="2000" dirty="0" smtClean="0"/>
              <a:t>Further, _______ will score ___________.</a:t>
            </a:r>
            <a:endParaRPr lang="en-US" sz="2000" dirty="0"/>
          </a:p>
        </p:txBody>
      </p:sp>
      <p:sp>
        <p:nvSpPr>
          <p:cNvPr id="8" name="Content Placeholder 7"/>
          <p:cNvSpPr>
            <a:spLocks noGrp="1"/>
          </p:cNvSpPr>
          <p:nvPr>
            <p:ph sz="quarter" idx="4"/>
          </p:nvPr>
        </p:nvSpPr>
        <p:spPr>
          <a:xfrm>
            <a:off x="4800600" y="2438400"/>
            <a:ext cx="3886200" cy="4061254"/>
          </a:xfrm>
          <a:ln w="19050">
            <a:noFill/>
          </a:ln>
        </p:spPr>
        <p:txBody>
          <a:bodyPr>
            <a:noAutofit/>
          </a:bodyPr>
          <a:lstStyle/>
          <a:p>
            <a:pPr marL="0" indent="0">
              <a:buNone/>
            </a:pPr>
            <a:r>
              <a:rPr lang="en-US" sz="1800" dirty="0" smtClean="0"/>
              <a:t>During the current ______, all students will make measurable progress in ___________ as measured by __________.</a:t>
            </a:r>
          </a:p>
          <a:p>
            <a:pPr marL="395288" indent="-222250">
              <a:buClrTx/>
              <a:buSzPct val="100000"/>
              <a:buFont typeface="Wingdings" pitchFamily="2" charset="2"/>
              <a:buChar char="§"/>
            </a:pPr>
            <a:r>
              <a:rPr lang="en-US" sz="1800" dirty="0" smtClean="0"/>
              <a:t>Tier 1: Students scoring ____ on the pre-assessment will improve their scores by ____.</a:t>
            </a:r>
          </a:p>
          <a:p>
            <a:pPr marL="395288" indent="-222250">
              <a:buClrTx/>
              <a:buSzPct val="100000"/>
              <a:buFont typeface="Wingdings" pitchFamily="2" charset="2"/>
              <a:buChar char="§"/>
            </a:pPr>
            <a:r>
              <a:rPr lang="en-US" sz="1800" dirty="0" smtClean="0"/>
              <a:t>Tier 2: Students scoring ____ on the pre-assessment will improve their scores by ____.</a:t>
            </a:r>
          </a:p>
          <a:p>
            <a:pPr marL="395288" indent="-222250">
              <a:buClrTx/>
              <a:buSzPct val="100000"/>
              <a:buFont typeface="Wingdings" pitchFamily="2" charset="2"/>
              <a:buChar char="§"/>
            </a:pPr>
            <a:r>
              <a:rPr lang="en-US" sz="1800" dirty="0" smtClean="0"/>
              <a:t>Etc.</a:t>
            </a:r>
          </a:p>
          <a:p>
            <a:pPr marL="395288" indent="-222250">
              <a:buNone/>
            </a:pPr>
            <a:r>
              <a:rPr lang="en-US" sz="1800" dirty="0" smtClean="0"/>
              <a:t>Further, _______ will score ___________.</a:t>
            </a:r>
          </a:p>
          <a:p>
            <a:pPr marL="395288" indent="-222250">
              <a:buClrTx/>
              <a:buSzPct val="100000"/>
              <a:buFont typeface="Wingdings" pitchFamily="2" charset="2"/>
              <a:buChar char="§"/>
            </a:pPr>
            <a:endParaRPr lang="en-US" sz="1800" dirty="0" smtClean="0"/>
          </a:p>
          <a:p>
            <a:pPr marL="395288" indent="-222250">
              <a:buClrTx/>
              <a:buSzPct val="100000"/>
              <a:buFont typeface="Wingdings" pitchFamily="2" charset="2"/>
              <a:buChar char="§"/>
            </a:pPr>
            <a:endParaRPr lang="en-US" sz="2000" dirty="0" smtClean="0"/>
          </a:p>
          <a:p>
            <a:pPr marL="395288" indent="-222250">
              <a:buClrTx/>
              <a:buSzPct val="100000"/>
              <a:buFont typeface="Wingdings" pitchFamily="2" charset="2"/>
              <a:buChar char="§"/>
            </a:pPr>
            <a:endParaRPr lang="en-US" sz="2000" dirty="0" smtClean="0"/>
          </a:p>
        </p:txBody>
      </p:sp>
      <p:sp>
        <p:nvSpPr>
          <p:cNvPr id="5" name="Text Placeholder 4"/>
          <p:cNvSpPr>
            <a:spLocks noGrp="1"/>
          </p:cNvSpPr>
          <p:nvPr>
            <p:ph type="body" sz="quarter" idx="1"/>
          </p:nvPr>
        </p:nvSpPr>
        <p:spPr/>
        <p:txBody>
          <a:bodyPr/>
          <a:lstStyle/>
          <a:p>
            <a:pPr algn="ctr"/>
            <a:r>
              <a:rPr lang="en-US" dirty="0" smtClean="0"/>
              <a:t>Whole Group</a:t>
            </a:r>
            <a:endParaRPr lang="en-US" dirty="0"/>
          </a:p>
        </p:txBody>
      </p:sp>
      <p:sp>
        <p:nvSpPr>
          <p:cNvPr id="7" name="Text Placeholder 6"/>
          <p:cNvSpPr>
            <a:spLocks noGrp="1"/>
          </p:cNvSpPr>
          <p:nvPr>
            <p:ph type="body" sz="quarter" idx="3"/>
          </p:nvPr>
        </p:nvSpPr>
        <p:spPr/>
        <p:txBody>
          <a:bodyPr/>
          <a:lstStyle/>
          <a:p>
            <a:pPr algn="ctr"/>
            <a:r>
              <a:rPr lang="en-US" dirty="0" smtClean="0"/>
              <a:t>Tiered</a:t>
            </a:r>
            <a:endParaRPr lang="en-US" dirty="0"/>
          </a:p>
        </p:txBody>
      </p:sp>
      <p:sp>
        <p:nvSpPr>
          <p:cNvPr id="4" name="Title 3"/>
          <p:cNvSpPr>
            <a:spLocks noGrp="1"/>
          </p:cNvSpPr>
          <p:nvPr>
            <p:ph type="title"/>
          </p:nvPr>
        </p:nvSpPr>
        <p:spPr>
          <a:xfrm>
            <a:off x="864973" y="0"/>
            <a:ext cx="8279027" cy="1032095"/>
          </a:xfrm>
        </p:spPr>
        <p:txBody>
          <a:bodyPr anchor="b"/>
          <a:lstStyle/>
          <a:p>
            <a:r>
              <a:rPr lang="en-US" dirty="0" smtClean="0"/>
              <a:t>Templates for SGGs</a:t>
            </a:r>
            <a:endParaRPr lang="en-US" dirty="0"/>
          </a:p>
        </p:txBody>
      </p:sp>
      <p:sp>
        <p:nvSpPr>
          <p:cNvPr id="9" name="TextBox 8"/>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29</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05050851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nchor="b">
            <a:normAutofit/>
          </a:bodyPr>
          <a:lstStyle/>
          <a:p>
            <a:r>
              <a:rPr lang="en-US" dirty="0" smtClean="0"/>
              <a:t>Directions</a:t>
            </a:r>
            <a:endParaRPr lang="en-US" dirty="0"/>
          </a:p>
        </p:txBody>
      </p:sp>
      <p:sp>
        <p:nvSpPr>
          <p:cNvPr id="5" name="Content Placeholder 2"/>
          <p:cNvSpPr>
            <a:spLocks noGrp="1"/>
          </p:cNvSpPr>
          <p:nvPr>
            <p:ph sz="quarter" idx="1"/>
          </p:nvPr>
        </p:nvSpPr>
        <p:spPr>
          <a:xfrm>
            <a:off x="304800" y="1630680"/>
            <a:ext cx="8534400" cy="4770120"/>
          </a:xfrm>
        </p:spPr>
        <p:txBody>
          <a:bodyPr>
            <a:noAutofit/>
          </a:bodyPr>
          <a:lstStyle/>
          <a:p>
            <a:pPr marL="514350" indent="-514350">
              <a:spcBef>
                <a:spcPts val="0"/>
              </a:spcBef>
              <a:spcAft>
                <a:spcPts val="1200"/>
              </a:spcAft>
              <a:buClrTx/>
              <a:buSzPct val="100000"/>
              <a:buFont typeface="+mj-lt"/>
              <a:buAutoNum type="arabicPeriod"/>
            </a:pPr>
            <a:r>
              <a:rPr lang="en-US" sz="2800" b="0" dirty="0" smtClean="0"/>
              <a:t>Trade SGGs with the other table to which you are assigned.</a:t>
            </a:r>
          </a:p>
          <a:p>
            <a:pPr marL="514350" indent="-514350">
              <a:spcBef>
                <a:spcPts val="0"/>
              </a:spcBef>
              <a:spcAft>
                <a:spcPts val="1200"/>
              </a:spcAft>
              <a:buClrTx/>
              <a:buSzPct val="100000"/>
              <a:buFont typeface="+mj-lt"/>
              <a:buAutoNum type="arabicPeriod"/>
            </a:pPr>
            <a:r>
              <a:rPr lang="en-US" sz="2800" b="0" dirty="0" smtClean="0"/>
              <a:t>Evaluate the SGG for the SMART criteria.</a:t>
            </a:r>
          </a:p>
          <a:p>
            <a:pPr marL="514350" indent="-514350">
              <a:spcBef>
                <a:spcPts val="0"/>
              </a:spcBef>
              <a:spcAft>
                <a:spcPts val="1200"/>
              </a:spcAft>
              <a:buClrTx/>
              <a:buSzPct val="100000"/>
              <a:buFont typeface="+mj-lt"/>
              <a:buAutoNum type="arabicPeriod"/>
            </a:pPr>
            <a:r>
              <a:rPr lang="en-US" sz="2800" b="0" dirty="0" smtClean="0"/>
              <a:t>Provide feedback.</a:t>
            </a:r>
          </a:p>
          <a:p>
            <a:pPr marL="514350" indent="-514350">
              <a:spcBef>
                <a:spcPts val="0"/>
              </a:spcBef>
              <a:spcAft>
                <a:spcPts val="1200"/>
              </a:spcAft>
              <a:buClrTx/>
              <a:buSzPct val="100000"/>
              <a:buFont typeface="+mj-lt"/>
              <a:buAutoNum type="arabicPeriod"/>
            </a:pPr>
            <a:r>
              <a:rPr lang="en-US" sz="2800" b="0" dirty="0" smtClean="0"/>
              <a:t>When it’s time to trade back SGGs, send one person back with the other table’s SGG to explain the feedback.</a:t>
            </a:r>
          </a:p>
          <a:p>
            <a:pPr marL="514350" indent="-514350">
              <a:spcBef>
                <a:spcPts val="0"/>
              </a:spcBef>
              <a:spcAft>
                <a:spcPts val="1200"/>
              </a:spcAft>
              <a:buClrTx/>
              <a:buSzPct val="100000"/>
              <a:buFont typeface="+mj-lt"/>
              <a:buAutoNum type="arabicPeriod"/>
            </a:pPr>
            <a:r>
              <a:rPr lang="en-US" sz="2800" b="0" dirty="0" smtClean="0"/>
              <a:t>Afterward, rewrite your SGG based on the comments.</a:t>
            </a:r>
          </a:p>
        </p:txBody>
      </p:sp>
    </p:spTree>
    <p:extLst>
      <p:ext uri="{BB962C8B-B14F-4D97-AF65-F5344CB8AC3E}">
        <p14:creationId xmlns:p14="http://schemas.microsoft.com/office/powerpoint/2010/main" val="69534830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2"/>
          <p:cNvSpPr>
            <a:spLocks noGrp="1"/>
          </p:cNvSpPr>
          <p:nvPr>
            <p:ph type="title"/>
          </p:nvPr>
        </p:nvSpPr>
        <p:spPr>
          <a:xfrm>
            <a:off x="381000" y="0"/>
            <a:ext cx="8763000" cy="1066800"/>
          </a:xfrm>
        </p:spPr>
        <p:txBody>
          <a:bodyPr>
            <a:noAutofit/>
          </a:bodyPr>
          <a:lstStyle/>
          <a:p>
            <a:r>
              <a:rPr lang="en-US" dirty="0" smtClean="0">
                <a:ea typeface="ＭＳ Ｐゴシック" pitchFamily="34" charset="-128"/>
              </a:rPr>
              <a:t>Step 2: Create SGG</a:t>
            </a:r>
          </a:p>
        </p:txBody>
      </p:sp>
      <p:sp>
        <p:nvSpPr>
          <p:cNvPr id="16387" name="Content Placeholder 3"/>
          <p:cNvSpPr>
            <a:spLocks noGrp="1"/>
          </p:cNvSpPr>
          <p:nvPr>
            <p:ph idx="1"/>
          </p:nvPr>
        </p:nvSpPr>
        <p:spPr>
          <a:xfrm>
            <a:off x="457200" y="2819400"/>
            <a:ext cx="8153400" cy="3048000"/>
          </a:xfrm>
          <a:solidFill>
            <a:schemeClr val="bg1">
              <a:lumMod val="85000"/>
            </a:schemeClr>
          </a:solidFill>
          <a:ln w="19050">
            <a:solidFill>
              <a:schemeClr val="tx1"/>
            </a:solidFill>
          </a:ln>
        </p:spPr>
        <p:txBody>
          <a:bodyPr anchor="ctr" anchorCtr="0">
            <a:noAutofit/>
          </a:bodyPr>
          <a:lstStyle/>
          <a:p>
            <a:pPr marL="0" indent="0" algn="ctr">
              <a:buNone/>
            </a:pPr>
            <a:r>
              <a:rPr lang="en-US" b="1" dirty="0" smtClean="0">
                <a:ea typeface="ＭＳ Ｐゴシック" pitchFamily="34" charset="-128"/>
              </a:rPr>
              <a:t>To Do:</a:t>
            </a:r>
          </a:p>
          <a:p>
            <a:pPr marL="355600" indent="-304800"/>
            <a:r>
              <a:rPr lang="en-US" dirty="0" smtClean="0">
                <a:ea typeface="ＭＳ Ｐゴシック" pitchFamily="34" charset="-128"/>
              </a:rPr>
              <a:t>With your table mates, discuss consideration/concerns and brainstorm specific actions you can take to support teachers in Step 1. (What, Why, Who, When, and How)</a:t>
            </a:r>
          </a:p>
          <a:p>
            <a:pPr marL="355600" indent="-304800"/>
            <a:r>
              <a:rPr lang="en-US" dirty="0" smtClean="0">
                <a:ea typeface="ＭＳ Ｐゴシック" pitchFamily="34" charset="-128"/>
              </a:rPr>
              <a:t>Consider both A and B.</a:t>
            </a:r>
          </a:p>
          <a:p>
            <a:pPr marL="355600" indent="-304800"/>
            <a:r>
              <a:rPr lang="en-US" dirty="0" smtClean="0">
                <a:ea typeface="ＭＳ Ｐゴシック" pitchFamily="34" charset="-128"/>
              </a:rPr>
              <a:t>Be prepared to share out.</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30-31</a:t>
            </a:r>
            <a:endParaRPr lang="en-US" sz="2000" dirty="0">
              <a:latin typeface="Arial" pitchFamily="34" charset="0"/>
              <a:cs typeface="Arial" pitchFamily="34" charset="0"/>
            </a:endParaRPr>
          </a:p>
        </p:txBody>
      </p:sp>
      <p:sp>
        <p:nvSpPr>
          <p:cNvPr id="5" name="TextBox 4"/>
          <p:cNvSpPr txBox="1"/>
          <p:nvPr/>
        </p:nvSpPr>
        <p:spPr>
          <a:xfrm>
            <a:off x="1066800" y="1219200"/>
            <a:ext cx="7162800" cy="1908215"/>
          </a:xfrm>
          <a:prstGeom prst="rect">
            <a:avLst/>
          </a:prstGeom>
          <a:noFill/>
        </p:spPr>
        <p:txBody>
          <a:bodyPr wrap="square" rtlCol="0">
            <a:spAutoFit/>
          </a:bodyPr>
          <a:lstStyle/>
          <a:p>
            <a:pPr algn="ctr"/>
            <a:r>
              <a:rPr lang="en-US" sz="2000" dirty="0" smtClean="0"/>
              <a:t>Teacher Action Steps for Step 2.</a:t>
            </a:r>
          </a:p>
          <a:p>
            <a:pPr algn="ctr"/>
            <a:endParaRPr lang="en-US" sz="2000" dirty="0" smtClean="0"/>
          </a:p>
          <a:p>
            <a:r>
              <a:rPr lang="en-US" sz="2000" dirty="0" smtClean="0"/>
              <a:t>A.  Analyze data from assessments.</a:t>
            </a:r>
          </a:p>
          <a:p>
            <a:r>
              <a:rPr lang="en-US" sz="2000" dirty="0" smtClean="0"/>
              <a:t>B. Create SGG that is SMART and includes both growth and proficiency.</a:t>
            </a:r>
          </a:p>
          <a:p>
            <a:endParaRPr lang="en-US" dirty="0"/>
          </a:p>
        </p:txBody>
      </p:sp>
    </p:spTree>
    <p:extLst>
      <p:ext uri="{BB962C8B-B14F-4D97-AF65-F5344CB8AC3E}">
        <p14:creationId xmlns:p14="http://schemas.microsoft.com/office/powerpoint/2010/main" val="19506556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381000" y="0"/>
            <a:ext cx="8763000" cy="1066800"/>
          </a:xfrm>
        </p:spPr>
        <p:txBody>
          <a:bodyPr>
            <a:noAutofit/>
          </a:bodyPr>
          <a:lstStyle/>
          <a:p>
            <a:r>
              <a:rPr lang="en-US" dirty="0" smtClean="0">
                <a:ea typeface="ＭＳ Ｐゴシック" pitchFamily="34" charset="-128"/>
              </a:rPr>
              <a:t>Step 2: Create SGG</a:t>
            </a:r>
          </a:p>
        </p:txBody>
      </p:sp>
      <p:sp>
        <p:nvSpPr>
          <p:cNvPr id="16387" name="Content Placeholder 3"/>
          <p:cNvSpPr>
            <a:spLocks noGrp="1"/>
          </p:cNvSpPr>
          <p:nvPr>
            <p:ph idx="1"/>
          </p:nvPr>
        </p:nvSpPr>
        <p:spPr>
          <a:xfrm>
            <a:off x="457200" y="2819400"/>
            <a:ext cx="8153400" cy="3048000"/>
          </a:xfrm>
          <a:solidFill>
            <a:schemeClr val="bg1">
              <a:lumMod val="85000"/>
            </a:schemeClr>
          </a:solidFill>
          <a:ln w="19050">
            <a:solidFill>
              <a:schemeClr val="tx1"/>
            </a:solidFill>
          </a:ln>
        </p:spPr>
        <p:txBody>
          <a:bodyPr anchor="ctr" anchorCtr="0">
            <a:noAutofit/>
          </a:bodyPr>
          <a:lstStyle/>
          <a:p>
            <a:pPr marL="0" indent="0" algn="ctr">
              <a:buNone/>
            </a:pPr>
            <a:r>
              <a:rPr lang="en-US" b="1" dirty="0" smtClean="0">
                <a:ea typeface="ＭＳ Ｐゴシック" pitchFamily="34" charset="-128"/>
              </a:rPr>
              <a:t>To Do:</a:t>
            </a:r>
          </a:p>
          <a:p>
            <a:pPr marL="355600" indent="-304800"/>
            <a:r>
              <a:rPr lang="en-US" dirty="0" smtClean="0">
                <a:ea typeface="ＭＳ Ｐゴシック" pitchFamily="34" charset="-128"/>
              </a:rPr>
              <a:t>With your table mates, discuss consideration/concerns and brainstorm specific actions you can take to support teachers in Step 2. (What, Why, Who, When, and How)</a:t>
            </a:r>
          </a:p>
          <a:p>
            <a:pPr marL="355600" indent="-304800"/>
            <a:r>
              <a:rPr lang="en-US" dirty="0" smtClean="0">
                <a:ea typeface="ＭＳ Ｐゴシック" pitchFamily="34" charset="-128"/>
              </a:rPr>
              <a:t>Consider both A and B.</a:t>
            </a:r>
          </a:p>
          <a:p>
            <a:pPr marL="355600" indent="-304800"/>
            <a:r>
              <a:rPr lang="en-US" dirty="0" smtClean="0">
                <a:ea typeface="ＭＳ Ｐゴシック" pitchFamily="34" charset="-128"/>
              </a:rPr>
              <a:t>Be prepared to share out.</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28-29</a:t>
            </a:r>
            <a:endParaRPr lang="en-US" sz="2000" dirty="0">
              <a:latin typeface="Arial" pitchFamily="34" charset="0"/>
              <a:cs typeface="Arial" pitchFamily="34" charset="0"/>
            </a:endParaRPr>
          </a:p>
        </p:txBody>
      </p:sp>
      <p:sp>
        <p:nvSpPr>
          <p:cNvPr id="5" name="TextBox 4"/>
          <p:cNvSpPr txBox="1"/>
          <p:nvPr/>
        </p:nvSpPr>
        <p:spPr>
          <a:xfrm>
            <a:off x="990600" y="1219200"/>
            <a:ext cx="7162800" cy="1631216"/>
          </a:xfrm>
          <a:prstGeom prst="rect">
            <a:avLst/>
          </a:prstGeom>
          <a:noFill/>
        </p:spPr>
        <p:txBody>
          <a:bodyPr wrap="square" rtlCol="0">
            <a:spAutoFit/>
          </a:bodyPr>
          <a:lstStyle/>
          <a:p>
            <a:r>
              <a:rPr lang="en-US" sz="2000" dirty="0" smtClean="0"/>
              <a:t>Teacher Action Steps for Step 2.</a:t>
            </a:r>
          </a:p>
          <a:p>
            <a:endParaRPr lang="en-US" sz="2000" dirty="0" smtClean="0"/>
          </a:p>
          <a:p>
            <a:r>
              <a:rPr lang="en-US" sz="2000" dirty="0" smtClean="0"/>
              <a:t>A.  Analyze data from assessments.</a:t>
            </a:r>
          </a:p>
          <a:p>
            <a:pPr marL="293688" indent="-293688"/>
            <a:r>
              <a:rPr lang="en-US" sz="2000" dirty="0" smtClean="0"/>
              <a:t>B. Create SGG that is SMART and includes both growth and proficiency.</a:t>
            </a:r>
            <a:endParaRPr lang="en-US" sz="2000" dirty="0"/>
          </a:p>
        </p:txBody>
      </p:sp>
    </p:spTree>
    <p:extLst>
      <p:ext uri="{BB962C8B-B14F-4D97-AF65-F5344CB8AC3E}">
        <p14:creationId xmlns:p14="http://schemas.microsoft.com/office/powerpoint/2010/main" val="19506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
            <a:ext cx="8763000" cy="1082040"/>
          </a:xfrm>
        </p:spPr>
        <p:txBody>
          <a:bodyPr anchor="b">
            <a:normAutofit fontScale="90000"/>
          </a:bodyPr>
          <a:lstStyle/>
          <a:p>
            <a:pPr eaLnBrk="1" hangingPunct="1">
              <a:defRPr/>
            </a:pPr>
            <a:r>
              <a:rPr lang="en-US" dirty="0" smtClean="0">
                <a:ea typeface="ＭＳ Ｐゴシック" pitchFamily="34" charset="-128"/>
              </a:rPr>
              <a:t>Step 3: Implement Teaching and </a:t>
            </a:r>
            <a:br>
              <a:rPr lang="en-US" dirty="0" smtClean="0">
                <a:ea typeface="ＭＳ Ｐゴシック" pitchFamily="34" charset="-128"/>
              </a:rPr>
            </a:br>
            <a:r>
              <a:rPr lang="en-US" dirty="0" smtClean="0">
                <a:ea typeface="ＭＳ Ｐゴシック" pitchFamily="34" charset="-128"/>
              </a:rPr>
              <a:t>Learning Strategies</a:t>
            </a:r>
          </a:p>
        </p:txBody>
      </p:sp>
      <p:sp>
        <p:nvSpPr>
          <p:cNvPr id="11267"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dirty="0">
              <a:latin typeface="Verdana" pitchFamily="34" charset="0"/>
            </a:endParaRPr>
          </a:p>
        </p:txBody>
      </p:sp>
      <p:sp>
        <p:nvSpPr>
          <p:cNvPr id="20" name="AutoShape 2"/>
          <p:cNvSpPr>
            <a:spLocks noChangeArrowheads="1"/>
          </p:cNvSpPr>
          <p:nvPr/>
        </p:nvSpPr>
        <p:spPr bwMode="auto">
          <a:xfrm>
            <a:off x="341313" y="2744788"/>
            <a:ext cx="1482725" cy="2057400"/>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1:</a:t>
            </a:r>
          </a:p>
          <a:p>
            <a:pPr algn="ctr">
              <a:spcAft>
                <a:spcPts val="1000"/>
              </a:spcAft>
              <a:defRPr/>
            </a:pPr>
            <a:r>
              <a:rPr lang="en-US" sz="1600" dirty="0">
                <a:latin typeface="Arial" pitchFamily="34" charset="0"/>
                <a:cs typeface="Arial" pitchFamily="34" charset="0"/>
              </a:rPr>
              <a:t>Determine needs</a:t>
            </a:r>
          </a:p>
        </p:txBody>
      </p:sp>
      <p:sp>
        <p:nvSpPr>
          <p:cNvPr id="29" name="AutoShape 3"/>
          <p:cNvSpPr>
            <a:spLocks noChangeArrowheads="1"/>
          </p:cNvSpPr>
          <p:nvPr/>
        </p:nvSpPr>
        <p:spPr bwMode="auto">
          <a:xfrm>
            <a:off x="2116138" y="2743200"/>
            <a:ext cx="1501775" cy="2024063"/>
          </a:xfrm>
          <a:prstGeom prst="roundRect">
            <a:avLst>
              <a:gd name="adj" fmla="val 16667"/>
            </a:avLst>
          </a:prstGeom>
          <a:solidFill>
            <a:schemeClr val="accent6">
              <a:lumMod val="40000"/>
              <a:lumOff val="60000"/>
            </a:schemeClr>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2</a:t>
            </a:r>
            <a:r>
              <a:rPr lang="en-US" sz="1600" dirty="0">
                <a:latin typeface="Arial" pitchFamily="34" charset="0"/>
                <a:cs typeface="Arial" pitchFamily="34" charset="0"/>
              </a:rPr>
              <a:t>:</a:t>
            </a:r>
          </a:p>
          <a:p>
            <a:pPr algn="ctr">
              <a:spcAft>
                <a:spcPts val="1000"/>
              </a:spcAft>
              <a:defRPr/>
            </a:pPr>
            <a:r>
              <a:rPr lang="en-US" sz="1600" dirty="0">
                <a:latin typeface="Arial" pitchFamily="34" charset="0"/>
                <a:cs typeface="Arial" pitchFamily="34" charset="0"/>
              </a:rPr>
              <a:t>Create </a:t>
            </a:r>
            <a:r>
              <a:rPr lang="en-US" sz="1600" dirty="0" smtClean="0">
                <a:latin typeface="Arial" pitchFamily="34" charset="0"/>
                <a:cs typeface="Arial" pitchFamily="34" charset="0"/>
              </a:rPr>
              <a:t>specific SGG based on pre-assessment</a:t>
            </a:r>
            <a:endParaRPr lang="en-US" sz="1600" dirty="0">
              <a:latin typeface="Arial" pitchFamily="34" charset="0"/>
              <a:cs typeface="Arial" pitchFamily="34" charset="0"/>
            </a:endParaRPr>
          </a:p>
          <a:p>
            <a:pPr algn="ctr">
              <a:spcAft>
                <a:spcPts val="1000"/>
              </a:spcAft>
              <a:defRPr/>
            </a:pPr>
            <a:r>
              <a:rPr lang="en-US" sz="1600" dirty="0">
                <a:solidFill>
                  <a:schemeClr val="bg1"/>
                </a:solidFill>
                <a:latin typeface="Arial" pitchFamily="34" charset="0"/>
                <a:cs typeface="Arial" pitchFamily="34" charset="0"/>
              </a:rPr>
              <a:t/>
            </a:r>
            <a:br>
              <a:rPr lang="en-US" sz="1600" dirty="0">
                <a:solidFill>
                  <a:schemeClr val="bg1"/>
                </a:solidFill>
                <a:latin typeface="Arial" pitchFamily="34" charset="0"/>
                <a:cs typeface="Arial" pitchFamily="34" charset="0"/>
              </a:rPr>
            </a:br>
            <a:r>
              <a:rPr lang="en-US" sz="1600" dirty="0">
                <a:solidFill>
                  <a:schemeClr val="bg1"/>
                </a:solidFill>
                <a:latin typeface="Arial" pitchFamily="34" charset="0"/>
                <a:cs typeface="Arial" pitchFamily="34" charset="0"/>
              </a:rPr>
              <a:t/>
            </a:r>
            <a:br>
              <a:rPr lang="en-US" sz="1600" dirty="0">
                <a:solidFill>
                  <a:schemeClr val="bg1"/>
                </a:solidFill>
                <a:latin typeface="Arial" pitchFamily="34" charset="0"/>
                <a:cs typeface="Arial" pitchFamily="34" charset="0"/>
              </a:rPr>
            </a:br>
            <a:endParaRPr lang="en-US" sz="1600" dirty="0">
              <a:solidFill>
                <a:schemeClr val="bg1"/>
              </a:solidFill>
              <a:latin typeface="Arial" pitchFamily="34" charset="0"/>
              <a:cs typeface="Arial" pitchFamily="34" charset="0"/>
            </a:endParaRPr>
          </a:p>
        </p:txBody>
      </p:sp>
      <p:cxnSp>
        <p:nvCxnSpPr>
          <p:cNvPr id="11270" name="AutoShape 4"/>
          <p:cNvCxnSpPr>
            <a:cxnSpLocks noChangeShapeType="1"/>
          </p:cNvCxnSpPr>
          <p:nvPr/>
        </p:nvCxnSpPr>
        <p:spPr bwMode="auto">
          <a:xfrm>
            <a:off x="1824038" y="3929063"/>
            <a:ext cx="292100" cy="0"/>
          </a:xfrm>
          <a:prstGeom prst="straightConnector1">
            <a:avLst/>
          </a:prstGeom>
          <a:noFill/>
          <a:ln w="9525">
            <a:solidFill>
              <a:srgbClr val="000000"/>
            </a:solidFill>
            <a:round/>
            <a:headEnd/>
            <a:tailEnd type="triangle" w="med" len="med"/>
          </a:ln>
        </p:spPr>
      </p:cxnSp>
      <p:cxnSp>
        <p:nvCxnSpPr>
          <p:cNvPr id="11271" name="AutoShape 5"/>
          <p:cNvCxnSpPr>
            <a:cxnSpLocks noChangeShapeType="1"/>
          </p:cNvCxnSpPr>
          <p:nvPr/>
        </p:nvCxnSpPr>
        <p:spPr bwMode="auto">
          <a:xfrm>
            <a:off x="3617913" y="3929063"/>
            <a:ext cx="314325" cy="0"/>
          </a:xfrm>
          <a:prstGeom prst="straightConnector1">
            <a:avLst/>
          </a:prstGeom>
          <a:noFill/>
          <a:ln w="9525">
            <a:solidFill>
              <a:srgbClr val="000000"/>
            </a:solidFill>
            <a:round/>
            <a:headEnd/>
            <a:tailEnd type="triangle" w="med" len="med"/>
          </a:ln>
        </p:spPr>
      </p:cxnSp>
      <p:sp>
        <p:nvSpPr>
          <p:cNvPr id="33" name="AutoShape 15"/>
          <p:cNvSpPr>
            <a:spLocks noChangeArrowheads="1"/>
          </p:cNvSpPr>
          <p:nvPr/>
        </p:nvSpPr>
        <p:spPr bwMode="auto">
          <a:xfrm>
            <a:off x="7558088" y="2776538"/>
            <a:ext cx="1422400" cy="2024062"/>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5:</a:t>
            </a:r>
          </a:p>
          <a:p>
            <a:pPr algn="ctr">
              <a:spcAft>
                <a:spcPts val="1000"/>
              </a:spcAft>
              <a:defRPr/>
            </a:pPr>
            <a:r>
              <a:rPr lang="en-US" sz="1600" dirty="0">
                <a:latin typeface="Arial" pitchFamily="34" charset="0"/>
                <a:cs typeface="Arial" pitchFamily="34" charset="0"/>
              </a:rPr>
              <a:t>Determine whether students achieved the </a:t>
            </a:r>
            <a:r>
              <a:rPr lang="en-US" sz="1600" dirty="0" smtClean="0">
                <a:latin typeface="Arial" pitchFamily="34" charset="0"/>
                <a:cs typeface="Arial" pitchFamily="34" charset="0"/>
              </a:rPr>
              <a:t>SGG</a:t>
            </a:r>
            <a:endParaRPr lang="en-US" sz="2800" dirty="0">
              <a:latin typeface="Arial" pitchFamily="34" charset="0"/>
              <a:cs typeface="Arial" pitchFamily="34" charset="0"/>
            </a:endParaRPr>
          </a:p>
        </p:txBody>
      </p:sp>
      <p:cxnSp>
        <p:nvCxnSpPr>
          <p:cNvPr id="11273" name="AutoShape 16"/>
          <p:cNvCxnSpPr>
            <a:cxnSpLocks noChangeShapeType="1"/>
          </p:cNvCxnSpPr>
          <p:nvPr/>
        </p:nvCxnSpPr>
        <p:spPr bwMode="auto">
          <a:xfrm>
            <a:off x="7243763" y="3937000"/>
            <a:ext cx="314325" cy="0"/>
          </a:xfrm>
          <a:prstGeom prst="straightConnector1">
            <a:avLst/>
          </a:prstGeom>
          <a:noFill/>
          <a:ln w="9525">
            <a:solidFill>
              <a:srgbClr val="000000"/>
            </a:solidFill>
            <a:round/>
            <a:headEnd/>
            <a:tailEnd type="triangle" w="med" len="med"/>
          </a:ln>
        </p:spPr>
      </p:cxnSp>
      <p:sp>
        <p:nvSpPr>
          <p:cNvPr id="35" name="Curved Down Arrow 28"/>
          <p:cNvSpPr>
            <a:spLocks noChangeArrowheads="1"/>
          </p:cNvSpPr>
          <p:nvPr/>
        </p:nvSpPr>
        <p:spPr bwMode="auto">
          <a:xfrm flipH="1" flipV="1">
            <a:off x="4975225" y="4937125"/>
            <a:ext cx="1308100" cy="685800"/>
          </a:xfrm>
          <a:prstGeom prst="curvedDownArrow">
            <a:avLst>
              <a:gd name="adj1" fmla="val 25011"/>
              <a:gd name="adj2" fmla="val 50014"/>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36" name="Curved Down Arrow 29"/>
          <p:cNvSpPr>
            <a:spLocks noChangeArrowheads="1"/>
          </p:cNvSpPr>
          <p:nvPr/>
        </p:nvSpPr>
        <p:spPr bwMode="auto">
          <a:xfrm>
            <a:off x="5056188" y="2009775"/>
            <a:ext cx="1376362" cy="695325"/>
          </a:xfrm>
          <a:prstGeom prst="curvedDownArrow">
            <a:avLst>
              <a:gd name="adj1" fmla="val 24971"/>
              <a:gd name="adj2" fmla="val 49960"/>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16" name="AutoShape 3"/>
          <p:cNvSpPr>
            <a:spLocks noChangeArrowheads="1"/>
          </p:cNvSpPr>
          <p:nvPr/>
        </p:nvSpPr>
        <p:spPr bwMode="auto">
          <a:xfrm>
            <a:off x="3902075" y="2778125"/>
            <a:ext cx="1524000" cy="2057400"/>
          </a:xfrm>
          <a:prstGeom prst="roundRect">
            <a:avLst>
              <a:gd name="adj" fmla="val 16667"/>
            </a:avLst>
          </a:prstGeom>
          <a:solidFill>
            <a:schemeClr val="accent6">
              <a:lumMod val="75000"/>
            </a:schemeClr>
          </a:solidFill>
          <a:ln w="9525">
            <a:solidFill>
              <a:srgbClr val="000000"/>
            </a:solidFill>
            <a:round/>
            <a:headEnd/>
            <a:tailEnd/>
          </a:ln>
        </p:spPr>
        <p:txBody>
          <a:bodyPr/>
          <a:lstStyle/>
          <a:p>
            <a:pPr algn="ctr">
              <a:lnSpc>
                <a:spcPct val="90000"/>
              </a:lnSpc>
              <a:defRPr/>
            </a:pPr>
            <a:r>
              <a:rPr lang="en-US" sz="1600" b="1" dirty="0">
                <a:solidFill>
                  <a:schemeClr val="bg1"/>
                </a:solidFill>
                <a:latin typeface="Arial" pitchFamily="34" charset="0"/>
                <a:ea typeface="SimSun" pitchFamily="2" charset="-122"/>
                <a:cs typeface="Arial" pitchFamily="34" charset="0"/>
              </a:rPr>
              <a:t>Step 3</a:t>
            </a:r>
            <a:r>
              <a:rPr lang="en-US" sz="1600" dirty="0">
                <a:solidFill>
                  <a:schemeClr val="bg1"/>
                </a:solidFill>
                <a:latin typeface="Arial" pitchFamily="34" charset="0"/>
                <a:ea typeface="SimSun" pitchFamily="2" charset="-122"/>
                <a:cs typeface="Arial" pitchFamily="34" charset="0"/>
              </a:rPr>
              <a:t>:</a:t>
            </a:r>
          </a:p>
          <a:p>
            <a:pPr algn="ctr">
              <a:lnSpc>
                <a:spcPct val="90000"/>
              </a:lnSpc>
              <a:defRPr/>
            </a:pPr>
            <a:endParaRPr lang="en-US" sz="1600" dirty="0">
              <a:solidFill>
                <a:schemeClr val="bg1"/>
              </a:solidFill>
              <a:latin typeface="Arial" pitchFamily="34" charset="0"/>
              <a:ea typeface="SimSun" pitchFamily="2" charset="-122"/>
              <a:cs typeface="Arial" pitchFamily="34" charset="0"/>
            </a:endParaRPr>
          </a:p>
          <a:p>
            <a:pPr algn="ctr">
              <a:lnSpc>
                <a:spcPct val="90000"/>
              </a:lnSpc>
              <a:defRPr/>
            </a:pPr>
            <a:r>
              <a:rPr lang="en-US" sz="1600" dirty="0">
                <a:solidFill>
                  <a:schemeClr val="bg1"/>
                </a:solidFill>
                <a:latin typeface="Arial" pitchFamily="34" charset="0"/>
                <a:ea typeface="SimSun" pitchFamily="2" charset="-122"/>
                <a:cs typeface="Arial" pitchFamily="34" charset="0"/>
              </a:rPr>
              <a:t>  Create and implement teaching and learning strategies </a:t>
            </a:r>
            <a:endParaRPr lang="en-US" sz="4000" dirty="0">
              <a:solidFill>
                <a:schemeClr val="bg1"/>
              </a:solidFill>
              <a:latin typeface="Arial" pitchFamily="34" charset="0"/>
              <a:ea typeface="SimSun" pitchFamily="2" charset="-122"/>
              <a:cs typeface="Arial" pitchFamily="34" charset="0"/>
            </a:endParaRP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sp>
        <p:nvSpPr>
          <p:cNvPr id="17" name="AutoShape 3"/>
          <p:cNvSpPr>
            <a:spLocks noChangeArrowheads="1"/>
          </p:cNvSpPr>
          <p:nvPr/>
        </p:nvSpPr>
        <p:spPr bwMode="auto">
          <a:xfrm>
            <a:off x="5743575" y="2743200"/>
            <a:ext cx="1462088" cy="2024063"/>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latin typeface="Arial" pitchFamily="34" charset="0"/>
                <a:ea typeface="SimSun" pitchFamily="2" charset="-122"/>
                <a:cs typeface="Arial" pitchFamily="34" charset="0"/>
              </a:rPr>
              <a:t>Step 4</a:t>
            </a:r>
            <a:r>
              <a:rPr lang="en-US" sz="1600" dirty="0">
                <a:latin typeface="Arial" pitchFamily="34" charset="0"/>
                <a:ea typeface="SimSun" pitchFamily="2" charset="-122"/>
                <a:cs typeface="Arial" pitchFamily="34" charset="0"/>
              </a:rPr>
              <a:t>: </a:t>
            </a:r>
          </a:p>
          <a:p>
            <a:pPr algn="ctr">
              <a:lnSpc>
                <a:spcPct val="90000"/>
              </a:lnSpc>
              <a:defRPr/>
            </a:pPr>
            <a:r>
              <a:rPr lang="en-US" sz="1600" dirty="0">
                <a:latin typeface="Arial" pitchFamily="34" charset="0"/>
                <a:ea typeface="SimSun" pitchFamily="2" charset="-122"/>
                <a:cs typeface="Arial" pitchFamily="34" charset="0"/>
              </a:rPr>
              <a:t/>
            </a:r>
            <a:br>
              <a:rPr lang="en-US" sz="1600" dirty="0">
                <a:latin typeface="Arial" pitchFamily="34" charset="0"/>
                <a:ea typeface="SimSun" pitchFamily="2" charset="-122"/>
                <a:cs typeface="Arial" pitchFamily="34" charset="0"/>
              </a:rPr>
            </a:br>
            <a:r>
              <a:rPr lang="en-US" sz="1600" dirty="0">
                <a:latin typeface="Arial" pitchFamily="34" charset="0"/>
                <a:ea typeface="SimSun" pitchFamily="2" charset="-122"/>
                <a:cs typeface="Arial" pitchFamily="34" charset="0"/>
              </a:rPr>
              <a:t>Monitor progress through ongoing formative assessment</a:t>
            </a:r>
            <a:endParaRPr lang="en-US" sz="4000" dirty="0">
              <a:latin typeface="Arial" pitchFamily="34" charset="0"/>
              <a:ea typeface="SimSun" pitchFamily="2" charset="-122"/>
              <a:cs typeface="Arial" pitchFamily="34" charset="0"/>
            </a:endParaRP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cxnSp>
        <p:nvCxnSpPr>
          <p:cNvPr id="11278" name="AutoShape 16"/>
          <p:cNvCxnSpPr>
            <a:cxnSpLocks noChangeShapeType="1"/>
          </p:cNvCxnSpPr>
          <p:nvPr/>
        </p:nvCxnSpPr>
        <p:spPr bwMode="auto">
          <a:xfrm>
            <a:off x="5426075" y="3929063"/>
            <a:ext cx="314325" cy="0"/>
          </a:xfrm>
          <a:prstGeom prst="straightConnector1">
            <a:avLst/>
          </a:prstGeom>
          <a:noFill/>
          <a:ln w="9525">
            <a:solidFill>
              <a:srgbClr val="000000"/>
            </a:solidFill>
            <a:round/>
            <a:headEnd/>
            <a:tailEnd type="triangle" w="med" len="med"/>
          </a:ln>
        </p:spPr>
      </p:cxnSp>
      <p:sp>
        <p:nvSpPr>
          <p:cNvPr id="15" name="TextBox 1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23</a:t>
            </a:r>
            <a:endParaRPr lang="en-US" sz="2000" dirty="0">
              <a:latin typeface="Arial" pitchFamily="34" charset="0"/>
              <a:cs typeface="Arial" pitchFamily="34" charset="0"/>
            </a:endParaRPr>
          </a:p>
        </p:txBody>
      </p:sp>
      <p:sp>
        <p:nvSpPr>
          <p:cNvPr id="18" name="TextBox 17"/>
          <p:cNvSpPr txBox="1"/>
          <p:nvPr/>
        </p:nvSpPr>
        <p:spPr>
          <a:xfrm>
            <a:off x="0" y="6211669"/>
            <a:ext cx="2864887" cy="646331"/>
          </a:xfrm>
          <a:prstGeom prst="rect">
            <a:avLst/>
          </a:prstGeom>
          <a:noFill/>
        </p:spPr>
        <p:txBody>
          <a:bodyPr wrap="none" rtlCol="0">
            <a:spAutoFit/>
          </a:bodyPr>
          <a:lstStyle/>
          <a:p>
            <a:r>
              <a:rPr lang="en-US" dirty="0" smtClean="0"/>
              <a:t>SGG 101 Guide - page 17</a:t>
            </a:r>
          </a:p>
          <a:p>
            <a:r>
              <a:rPr lang="en-US" dirty="0" smtClean="0"/>
              <a:t>Simulation – pages 39-40</a:t>
            </a:r>
            <a:endParaRPr lang="en-US" dirty="0"/>
          </a:p>
        </p:txBody>
      </p:sp>
    </p:spTree>
    <p:extLst>
      <p:ext uri="{BB962C8B-B14F-4D97-AF65-F5344CB8AC3E}">
        <p14:creationId xmlns:p14="http://schemas.microsoft.com/office/powerpoint/2010/main" val="72545439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7504771" cy="1009650"/>
          </a:xfrm>
        </p:spPr>
        <p:txBody>
          <a:bodyPr anchor="b"/>
          <a:lstStyle/>
          <a:p>
            <a:r>
              <a:rPr lang="en-US" dirty="0" smtClean="0"/>
              <a:t>Too Many Ideas?</a:t>
            </a:r>
            <a:endParaRPr lang="en-US" dirty="0"/>
          </a:p>
        </p:txBody>
      </p:sp>
      <p:sp>
        <p:nvSpPr>
          <p:cNvPr id="3" name="Content Placeholder 2"/>
          <p:cNvSpPr>
            <a:spLocks noGrp="1"/>
          </p:cNvSpPr>
          <p:nvPr>
            <p:ph sz="quarter" idx="1"/>
          </p:nvPr>
        </p:nvSpPr>
        <p:spPr>
          <a:xfrm>
            <a:off x="495300" y="2057400"/>
            <a:ext cx="8153400" cy="2743200"/>
          </a:xfrm>
          <a:solidFill>
            <a:schemeClr val="bg1">
              <a:lumMod val="85000"/>
            </a:schemeClr>
          </a:solidFill>
          <a:ln>
            <a:solidFill>
              <a:schemeClr val="tx1"/>
            </a:solidFill>
          </a:ln>
        </p:spPr>
        <p:txBody>
          <a:bodyPr/>
          <a:lstStyle/>
          <a:p>
            <a:pPr marL="0" indent="0">
              <a:buNone/>
            </a:pPr>
            <a:r>
              <a:rPr lang="en-US" sz="2800" dirty="0" smtClean="0"/>
              <a:t>The problem is “not a resistance to innovation…but the fragmentation, overload, and incoherence resulting from the uncritical and uncoordinated acceptance of too many different innovations.”</a:t>
            </a:r>
          </a:p>
          <a:p>
            <a:pPr marL="0" indent="0" algn="r">
              <a:buNone/>
            </a:pPr>
            <a:r>
              <a:rPr lang="en-US" sz="1600" dirty="0" smtClean="0"/>
              <a:t>(Fullan &amp; Stiegelbauer, 1991, p. 197)</a:t>
            </a:r>
          </a:p>
        </p:txBody>
      </p:sp>
      <p:sp>
        <p:nvSpPr>
          <p:cNvPr id="4" name="TextBox 3"/>
          <p:cNvSpPr txBox="1"/>
          <p:nvPr/>
        </p:nvSpPr>
        <p:spPr>
          <a:xfrm>
            <a:off x="685800" y="5410200"/>
            <a:ext cx="7772400" cy="830997"/>
          </a:xfrm>
          <a:prstGeom prst="rect">
            <a:avLst/>
          </a:prstGeom>
          <a:noFill/>
        </p:spPr>
        <p:txBody>
          <a:bodyPr wrap="square" rtlCol="0">
            <a:spAutoFit/>
          </a:bodyPr>
          <a:lstStyle/>
          <a:p>
            <a:pPr algn="ctr"/>
            <a:r>
              <a:rPr lang="en-US" sz="2400" dirty="0" smtClean="0"/>
              <a:t>Is this still a valid statement today? Do you agree or disagree?</a:t>
            </a:r>
            <a:endParaRPr lang="en-US" sz="2400" dirty="0"/>
          </a:p>
        </p:txBody>
      </p:sp>
    </p:spTree>
    <p:extLst>
      <p:ext uri="{BB962C8B-B14F-4D97-AF65-F5344CB8AC3E}">
        <p14:creationId xmlns:p14="http://schemas.microsoft.com/office/powerpoint/2010/main" val="222576852"/>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r>
              <a:rPr lang="en-US" sz="2800" b="1" dirty="0" smtClean="0">
                <a:solidFill>
                  <a:srgbClr val="002060"/>
                </a:solidFill>
                <a:effectLst>
                  <a:outerShdw blurRad="38100" dist="38100" dir="2700000" algn="tl">
                    <a:srgbClr val="000000">
                      <a:alpha val="43137"/>
                    </a:srgbClr>
                  </a:outerShdw>
                </a:effectLst>
              </a:rPr>
              <a:t>How do we know if strategies are effective…and how do we know which are the MOST effective?</a:t>
            </a:r>
          </a:p>
          <a:p>
            <a:pPr algn="ctr">
              <a:buNone/>
            </a:pPr>
            <a:endParaRPr lang="en-US" sz="2800" dirty="0">
              <a:solidFill>
                <a:srgbClr val="002060"/>
              </a:solidFill>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normAutofit/>
          </a:bodyPr>
          <a:lstStyle/>
          <a:p>
            <a:r>
              <a:rPr lang="en-US" dirty="0" smtClean="0"/>
              <a:t>STEP 3:  Create and Implement Teaching and Learning Strategies</a:t>
            </a: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32</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Know If Strategies </a:t>
            </a:r>
            <a:br>
              <a:rPr lang="en-US" dirty="0" smtClean="0"/>
            </a:br>
            <a:r>
              <a:rPr lang="en-US" dirty="0" smtClean="0"/>
              <a:t>Are Effective?</a:t>
            </a:r>
            <a:endParaRPr lang="en-US" dirty="0"/>
          </a:p>
        </p:txBody>
      </p:sp>
      <p:sp>
        <p:nvSpPr>
          <p:cNvPr id="3" name="Content Placeholder 2"/>
          <p:cNvSpPr>
            <a:spLocks noGrp="1"/>
          </p:cNvSpPr>
          <p:nvPr>
            <p:ph sz="quarter" idx="1"/>
          </p:nvPr>
        </p:nvSpPr>
        <p:spPr>
          <a:xfrm>
            <a:off x="563507" y="1626326"/>
            <a:ext cx="8153400" cy="4495800"/>
          </a:xfrm>
        </p:spPr>
        <p:txBody>
          <a:bodyPr>
            <a:normAutofit/>
          </a:bodyPr>
          <a:lstStyle/>
          <a:p>
            <a:pPr>
              <a:spcBef>
                <a:spcPts val="0"/>
              </a:spcBef>
              <a:spcAft>
                <a:spcPts val="1200"/>
              </a:spcAft>
              <a:buClrTx/>
              <a:buSzPct val="100000"/>
              <a:buFont typeface="Wingdings" pitchFamily="2" charset="2"/>
              <a:buChar char="§"/>
            </a:pPr>
            <a:r>
              <a:rPr lang="en-US" sz="2800" dirty="0" smtClean="0"/>
              <a:t>One group receives the strategy or “treatment” and another group does not</a:t>
            </a:r>
          </a:p>
          <a:p>
            <a:pPr>
              <a:spcBef>
                <a:spcPts val="0"/>
              </a:spcBef>
              <a:spcAft>
                <a:spcPts val="1200"/>
              </a:spcAft>
              <a:buClrTx/>
              <a:buSzPct val="100000"/>
              <a:buFont typeface="Wingdings" pitchFamily="2" charset="2"/>
              <a:buChar char="§"/>
            </a:pPr>
            <a:r>
              <a:rPr lang="en-US" sz="2800" dirty="0" smtClean="0"/>
              <a:t>Results of student learning are then compared</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32</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02439677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143000"/>
          </a:xfrm>
        </p:spPr>
        <p:txBody>
          <a:bodyPr anchor="b">
            <a:noAutofit/>
          </a:bodyPr>
          <a:lstStyle/>
          <a:p>
            <a:r>
              <a:rPr lang="en-US" sz="3200" dirty="0" smtClean="0"/>
              <a:t>Strategies &amp; Average Percentile Gain </a:t>
            </a:r>
            <a:br>
              <a:rPr lang="en-US" sz="3200" dirty="0" smtClean="0"/>
            </a:br>
            <a:r>
              <a:rPr lang="en-US" sz="3200" dirty="0" smtClean="0"/>
              <a:t>on Achievement*</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3777923111"/>
              </p:ext>
            </p:extLst>
          </p:nvPr>
        </p:nvGraphicFramePr>
        <p:xfrm>
          <a:off x="1575484" y="1549271"/>
          <a:ext cx="6391469" cy="4465320"/>
        </p:xfrm>
        <a:graphic>
          <a:graphicData uri="http://schemas.openxmlformats.org/drawingml/2006/table">
            <a:tbl>
              <a:tblPr firstRow="1" bandRow="1">
                <a:tableStyleId>{10A1B5D5-9B99-4C35-A422-299274C87663}</a:tableStyleId>
              </a:tblPr>
              <a:tblGrid>
                <a:gridCol w="4882709"/>
                <a:gridCol w="1508760"/>
              </a:tblGrid>
              <a:tr h="365760">
                <a:tc>
                  <a:txBody>
                    <a:bodyPr/>
                    <a:lstStyle/>
                    <a:p>
                      <a:pPr algn="ctr"/>
                      <a:r>
                        <a:rPr lang="en-US" sz="1600" dirty="0" smtClean="0">
                          <a:latin typeface="Arial" pitchFamily="34" charset="0"/>
                          <a:cs typeface="Arial" pitchFamily="34" charset="0"/>
                        </a:rPr>
                        <a:t>Strategies</a:t>
                      </a:r>
                      <a:endParaRPr lang="en-US" sz="16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600" dirty="0" smtClean="0">
                          <a:latin typeface="Arial" pitchFamily="34" charset="0"/>
                          <a:cs typeface="Arial" pitchFamily="34" charset="0"/>
                        </a:rPr>
                        <a:t>Percentile Gain</a:t>
                      </a:r>
                      <a:endParaRPr lang="en-US" sz="16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20040">
                <a:tc>
                  <a:txBody>
                    <a:bodyPr/>
                    <a:lstStyle/>
                    <a:p>
                      <a:pPr marL="0" marR="0" algn="ctr">
                        <a:spcBef>
                          <a:spcPts val="0"/>
                        </a:spcBef>
                        <a:spcAft>
                          <a:spcPts val="0"/>
                        </a:spcAft>
                      </a:pPr>
                      <a:r>
                        <a:rPr lang="en-US" sz="1600" dirty="0">
                          <a:latin typeface="Arial" pitchFamily="34" charset="0"/>
                          <a:cs typeface="Arial" pitchFamily="34" charset="0"/>
                        </a:rPr>
                        <a:t>Identifying similarities and differences</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45</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Summarizing and note taking</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34</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Reinforcing effort and providing recognition</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29</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Homework and practice</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28</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Nonlinguistic representations</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27</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Cooperative learning</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27</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Setting objectives and providing feedback</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23</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Generating and testing hypothesis</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23</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a:latin typeface="Arial" pitchFamily="34" charset="0"/>
                          <a:cs typeface="Arial" pitchFamily="34" charset="0"/>
                        </a:rPr>
                        <a:t>Questions, cues, and advance organizers</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ase">
                        <a:spcBef>
                          <a:spcPts val="480"/>
                        </a:spcBef>
                        <a:spcAft>
                          <a:spcPts val="0"/>
                        </a:spcAft>
                      </a:pPr>
                      <a:r>
                        <a:rPr lang="en-US" sz="1600" kern="1200" dirty="0">
                          <a:latin typeface="Arial" pitchFamily="34" charset="0"/>
                          <a:cs typeface="Arial" pitchFamily="34" charset="0"/>
                        </a:rPr>
                        <a:t>22</a:t>
                      </a:r>
                      <a:endParaRPr lang="en-US" sz="1600" dirty="0">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smtClean="0">
                          <a:latin typeface="Arial" pitchFamily="34" charset="0"/>
                          <a:cs typeface="Arial" pitchFamily="34" charset="0"/>
                        </a:rPr>
                        <a:t>Building vocabulary</a:t>
                      </a:r>
                      <a:endParaRPr lang="en-US" sz="1600" dirty="0">
                        <a:latin typeface="Arial" pitchFamily="34" charset="0"/>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pitchFamily="34" charset="0"/>
                          <a:cs typeface="Arial" pitchFamily="34" charset="0"/>
                        </a:rPr>
                        <a:t>20</a:t>
                      </a:r>
                      <a:endParaRPr lang="en-US" sz="16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smtClean="0">
                          <a:latin typeface="Arial" pitchFamily="34" charset="0"/>
                          <a:cs typeface="Arial" pitchFamily="34" charset="0"/>
                        </a:rPr>
                        <a:t>Interactive </a:t>
                      </a:r>
                      <a:r>
                        <a:rPr lang="en-US" sz="1600" dirty="0">
                          <a:latin typeface="Arial" pitchFamily="34" charset="0"/>
                          <a:cs typeface="Arial" pitchFamily="34" charset="0"/>
                        </a:rPr>
                        <a:t>games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Arial" pitchFamily="34" charset="0"/>
                          <a:cs typeface="Arial" pitchFamily="34" charset="0"/>
                        </a:rPr>
                        <a:t>20</a:t>
                      </a:r>
                      <a:endParaRPr lang="en-US" sz="16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marL="0" marR="0" algn="ctr">
                        <a:spcBef>
                          <a:spcPts val="0"/>
                        </a:spcBef>
                        <a:spcAft>
                          <a:spcPts val="0"/>
                        </a:spcAft>
                      </a:pPr>
                      <a:r>
                        <a:rPr lang="en-US" sz="1600" dirty="0" smtClean="0">
                          <a:latin typeface="Arial" pitchFamily="34" charset="0"/>
                          <a:cs typeface="Arial" pitchFamily="34" charset="0"/>
                        </a:rPr>
                        <a:t>Student discussion/chunking</a:t>
                      </a:r>
                      <a:endParaRPr lang="en-US" sz="1600" dirty="0">
                        <a:latin typeface="Arial" pitchFamily="34" charset="0"/>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Arial" pitchFamily="34" charset="0"/>
                          <a:cs typeface="Arial" pitchFamily="34" charset="0"/>
                        </a:rPr>
                        <a:t>17</a:t>
                      </a:r>
                      <a:endParaRPr lang="en-US" sz="16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0" y="6319391"/>
            <a:ext cx="6575898" cy="461665"/>
          </a:xfrm>
          <a:prstGeom prst="rect">
            <a:avLst/>
          </a:prstGeom>
          <a:noFill/>
        </p:spPr>
        <p:txBody>
          <a:bodyPr wrap="square" rtlCol="0">
            <a:spAutoFit/>
          </a:bodyPr>
          <a:lstStyle/>
          <a:p>
            <a:pPr marL="112713" indent="-112713"/>
            <a:r>
              <a:rPr lang="en-US" sz="1200" dirty="0" smtClean="0">
                <a:latin typeface="Arial" pitchFamily="34" charset="0"/>
                <a:cs typeface="Arial" pitchFamily="34" charset="0"/>
              </a:rPr>
              <a:t>*Haystead , M. W. &amp; Marzano, R. J. (2009). </a:t>
            </a:r>
            <a:r>
              <a:rPr lang="en-US" sz="1200" i="1" dirty="0" smtClean="0">
                <a:latin typeface="Arial" pitchFamily="34" charset="0"/>
                <a:cs typeface="Arial" pitchFamily="34" charset="0"/>
              </a:rPr>
              <a:t>Meta-Analytic Synthesis of Studies Conducted at Marzano Research Laboratory on Instructional Strategies </a:t>
            </a:r>
            <a:endParaRPr lang="en-US" sz="1200" dirty="0" smtClean="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32</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1306672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326660"/>
            <a:ext cx="9144000" cy="800219"/>
          </a:xfrm>
          <a:prstGeom prst="rect">
            <a:avLst/>
          </a:prstGeom>
          <a:noFill/>
        </p:spPr>
        <p:txBody>
          <a:bodyPr wrap="square" rtlCol="0">
            <a:spAutoFit/>
          </a:bodyPr>
          <a:lstStyle/>
          <a:p>
            <a:r>
              <a:rPr lang="en-US" sz="1400" dirty="0" smtClean="0">
                <a:latin typeface="Arial" pitchFamily="34" charset="0"/>
                <a:cs typeface="Arial" pitchFamily="34" charset="0"/>
              </a:rPr>
              <a:t>*Hattie, J (2009).</a:t>
            </a:r>
            <a:r>
              <a:rPr lang="en-US" sz="1400" i="1" dirty="0" smtClean="0">
                <a:latin typeface="Arial" pitchFamily="34" charset="0"/>
                <a:cs typeface="Arial" pitchFamily="34" charset="0"/>
              </a:rPr>
              <a:t> Visible Learning: A synthesis of over 800 meta-analyses </a:t>
            </a:r>
          </a:p>
          <a:p>
            <a:r>
              <a:rPr lang="en-US" sz="1400" i="1" dirty="0" smtClean="0">
                <a:latin typeface="Arial" pitchFamily="34" charset="0"/>
                <a:cs typeface="Arial" pitchFamily="34" charset="0"/>
              </a:rPr>
              <a:t>relating to achievement.</a:t>
            </a:r>
            <a:r>
              <a:rPr lang="en-US" sz="1400" dirty="0" smtClean="0">
                <a:latin typeface="Arial" pitchFamily="34" charset="0"/>
                <a:cs typeface="Arial" pitchFamily="34" charset="0"/>
              </a:rPr>
              <a:t> </a:t>
            </a:r>
            <a:r>
              <a:rPr lang="en-US" dirty="0" smtClean="0"/>
              <a:t/>
            </a:r>
            <a:br>
              <a:rPr lang="en-US" dirty="0" smtClean="0"/>
            </a:br>
            <a:endParaRPr lang="en-US" dirty="0"/>
          </a:p>
        </p:txBody>
      </p:sp>
      <p:sp>
        <p:nvSpPr>
          <p:cNvPr id="9" name="Title 1"/>
          <p:cNvSpPr txBox="1">
            <a:spLocks/>
          </p:cNvSpPr>
          <p:nvPr/>
        </p:nvSpPr>
        <p:spPr>
          <a:xfrm>
            <a:off x="381000" y="0"/>
            <a:ext cx="8763000" cy="1143000"/>
          </a:xfrm>
          <a:prstGeom prst="rect">
            <a:avLst/>
          </a:prstGeom>
        </p:spPr>
        <p:txBody>
          <a:bodyPr vert="horz"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004992"/>
                </a:solidFill>
                <a:effectLst>
                  <a:outerShdw blurRad="38100" dist="38100" dir="2700000" algn="tl">
                    <a:srgbClr val="000000">
                      <a:alpha val="43137"/>
                    </a:srgbClr>
                  </a:outerShdw>
                </a:effectLst>
                <a:uLnTx/>
                <a:uFillTx/>
                <a:latin typeface="Arial" pitchFamily="34" charset="0"/>
                <a:ea typeface="+mj-ea"/>
                <a:cs typeface="Arial" pitchFamily="34" charset="0"/>
              </a:rPr>
              <a:t>Strategies &amp; Average Percentile Gain </a:t>
            </a:r>
            <a:br>
              <a:rPr kumimoji="0" lang="en-US" sz="3200" b="0" i="0" u="none" strike="noStrike" kern="1200" cap="none" spc="0" normalizeH="0" baseline="0" noProof="0" dirty="0" smtClean="0">
                <a:ln>
                  <a:noFill/>
                </a:ln>
                <a:solidFill>
                  <a:srgbClr val="004992"/>
                </a:solidFill>
                <a:effectLst>
                  <a:outerShdw blurRad="38100" dist="38100" dir="2700000" algn="tl">
                    <a:srgbClr val="000000">
                      <a:alpha val="43137"/>
                    </a:srgbClr>
                  </a:outerShdw>
                </a:effectLst>
                <a:uLnTx/>
                <a:uFillTx/>
                <a:latin typeface="Arial" pitchFamily="34" charset="0"/>
                <a:ea typeface="+mj-ea"/>
                <a:cs typeface="Arial" pitchFamily="34" charset="0"/>
              </a:rPr>
            </a:br>
            <a:r>
              <a:rPr kumimoji="0" lang="en-US" sz="3200" b="0" i="0" u="none" strike="noStrike" kern="1200" cap="none" spc="0" normalizeH="0" baseline="0" noProof="0" dirty="0" smtClean="0">
                <a:ln>
                  <a:noFill/>
                </a:ln>
                <a:solidFill>
                  <a:srgbClr val="004992"/>
                </a:solidFill>
                <a:effectLst>
                  <a:outerShdw blurRad="38100" dist="38100" dir="2700000" algn="tl">
                    <a:srgbClr val="000000">
                      <a:alpha val="43137"/>
                    </a:srgbClr>
                  </a:outerShdw>
                </a:effectLst>
                <a:uLnTx/>
                <a:uFillTx/>
                <a:latin typeface="Arial" pitchFamily="34" charset="0"/>
                <a:ea typeface="+mj-ea"/>
                <a:cs typeface="Arial" pitchFamily="34" charset="0"/>
              </a:rPr>
              <a:t>on Achievement*</a:t>
            </a:r>
            <a:endParaRPr kumimoji="0" lang="en-US" sz="3200" b="0" i="0" u="none" strike="noStrike" kern="1200" cap="none" spc="0" normalizeH="0" baseline="0" noProof="0" dirty="0">
              <a:ln>
                <a:noFill/>
              </a:ln>
              <a:solidFill>
                <a:srgbClr val="004992"/>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graphicFrame>
        <p:nvGraphicFramePr>
          <p:cNvPr id="11" name="Table 10"/>
          <p:cNvGraphicFramePr>
            <a:graphicFrameLocks noGrp="1"/>
          </p:cNvGraphicFramePr>
          <p:nvPr/>
        </p:nvGraphicFramePr>
        <p:xfrm>
          <a:off x="1804737" y="1151129"/>
          <a:ext cx="5139760" cy="5077322"/>
        </p:xfrm>
        <a:graphic>
          <a:graphicData uri="http://schemas.openxmlformats.org/drawingml/2006/table">
            <a:tbl>
              <a:tblPr/>
              <a:tblGrid>
                <a:gridCol w="2874260"/>
                <a:gridCol w="2265500"/>
              </a:tblGrid>
              <a:tr h="298666">
                <a:tc>
                  <a:txBody>
                    <a:bodyPr/>
                    <a:lstStyle/>
                    <a:p>
                      <a:pPr marL="0" marR="0" algn="ctr">
                        <a:lnSpc>
                          <a:spcPct val="115000"/>
                        </a:lnSpc>
                        <a:spcBef>
                          <a:spcPts val="0"/>
                        </a:spcBef>
                        <a:spcAft>
                          <a:spcPts val="1000"/>
                        </a:spcAft>
                      </a:pPr>
                      <a:r>
                        <a:rPr lang="en-US" sz="1600" b="1" dirty="0" smtClean="0">
                          <a:solidFill>
                            <a:schemeClr val="bg1"/>
                          </a:solidFill>
                          <a:latin typeface="+mn-lt"/>
                          <a:ea typeface="Calibri"/>
                          <a:cs typeface="Times New Roman"/>
                        </a:rPr>
                        <a:t>Strategies</a:t>
                      </a:r>
                      <a:endParaRPr lang="en-US" sz="1600"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0"/>
                        </a:spcBef>
                        <a:spcAft>
                          <a:spcPts val="0"/>
                        </a:spcAft>
                      </a:pPr>
                      <a:r>
                        <a:rPr lang="en-US" sz="1600" b="1" dirty="0">
                          <a:solidFill>
                            <a:schemeClr val="bg1"/>
                          </a:solidFill>
                          <a:latin typeface="+mn-lt"/>
                          <a:ea typeface="Calibri"/>
                          <a:cs typeface="Times New Roman"/>
                        </a:rPr>
                        <a:t>Percentile </a:t>
                      </a:r>
                      <a:r>
                        <a:rPr lang="en-US" sz="1600" b="1" dirty="0" smtClean="0">
                          <a:solidFill>
                            <a:schemeClr val="bg1"/>
                          </a:solidFill>
                          <a:latin typeface="+mn-lt"/>
                          <a:ea typeface="Calibri"/>
                          <a:cs typeface="Times New Roman"/>
                        </a:rPr>
                        <a:t>Gain</a:t>
                      </a:r>
                      <a:endParaRPr lang="en-US" sz="1600" dirty="0">
                        <a:solidFill>
                          <a:schemeClr val="bg1"/>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Feedback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Instructional Quality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Instructional Quantity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Direct Instruction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Graded homework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Acceleration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Remediation/feedback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Personalized instruction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Challenge of goals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Peer Tutoring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Mastery Learning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Questioning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Advance Organizers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Simulation and games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Computer-assisted instruction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1000"/>
                        </a:spcAft>
                      </a:pPr>
                      <a:r>
                        <a:rPr lang="en-US" sz="1600" dirty="0">
                          <a:latin typeface="+mn-lt"/>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8666">
                <a:tc>
                  <a:txBody>
                    <a:bodyPr/>
                    <a:lstStyle/>
                    <a:p>
                      <a:pPr marL="0" marR="0">
                        <a:lnSpc>
                          <a:spcPct val="115000"/>
                        </a:lnSpc>
                        <a:spcBef>
                          <a:spcPts val="0"/>
                        </a:spcBef>
                        <a:spcAft>
                          <a:spcPts val="1000"/>
                        </a:spcAft>
                      </a:pPr>
                      <a:r>
                        <a:rPr lang="en-US" sz="1600" dirty="0">
                          <a:latin typeface="+mn-lt"/>
                          <a:ea typeface="Calibri"/>
                          <a:cs typeface="Times New Roman"/>
                        </a:rPr>
                        <a:t>Instructional media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mn-lt"/>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1770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76200"/>
            <a:ext cx="7271085" cy="955895"/>
          </a:xfrm>
        </p:spPr>
        <p:txBody>
          <a:bodyPr>
            <a:normAutofit/>
          </a:bodyPr>
          <a:lstStyle/>
          <a:p>
            <a:r>
              <a:rPr lang="en-US" sz="3200" dirty="0" smtClean="0">
                <a:ea typeface="ＭＳ Ｐゴシック" pitchFamily="34" charset="-128"/>
              </a:rPr>
              <a:t>Why Student Growth Goals?</a:t>
            </a:r>
          </a:p>
        </p:txBody>
      </p:sp>
      <p:sp>
        <p:nvSpPr>
          <p:cNvPr id="4" name="TextBox 3"/>
          <p:cNvSpPr txBox="1"/>
          <p:nvPr/>
        </p:nvSpPr>
        <p:spPr>
          <a:xfrm>
            <a:off x="6789906" y="6457890"/>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2</a:t>
            </a:r>
            <a:endParaRPr lang="en-US" sz="2000" dirty="0">
              <a:latin typeface="Arial" pitchFamily="34" charset="0"/>
              <a:cs typeface="Arial" pitchFamily="34" charset="0"/>
            </a:endParaRPr>
          </a:p>
        </p:txBody>
      </p:sp>
      <p:sp>
        <p:nvSpPr>
          <p:cNvPr id="15" name="Content Placeholder 2"/>
          <p:cNvSpPr>
            <a:spLocks noGrp="1"/>
          </p:cNvSpPr>
          <p:nvPr>
            <p:ph sz="half" idx="1"/>
          </p:nvPr>
        </p:nvSpPr>
        <p:spPr>
          <a:xfrm>
            <a:off x="0" y="1524000"/>
            <a:ext cx="9144000" cy="534987"/>
          </a:xfrm>
        </p:spPr>
        <p:txBody>
          <a:bodyPr/>
          <a:lstStyle/>
          <a:p>
            <a:pPr marL="0" indent="0" algn="ctr">
              <a:buFont typeface="Wingdings" pitchFamily="2" charset="2"/>
              <a:buNone/>
            </a:pPr>
            <a:r>
              <a:rPr lang="en-US" b="1" i="1" dirty="0" smtClean="0">
                <a:ea typeface="ＭＳ Ｐゴシック" pitchFamily="34" charset="-128"/>
              </a:rPr>
              <a:t>Serves As a Tool for School Improvement</a:t>
            </a:r>
          </a:p>
        </p:txBody>
      </p:sp>
      <p:pic>
        <p:nvPicPr>
          <p:cNvPr id="17" name="Picture 16" descr="https://encrypted-tbn1.gstatic.com/images?q=tbn:ANd9GcRMbhN2eAizJRK9Ho0k-GuANsgpm05sxNGwrzIbzNTkQuA5mVISkA"/>
          <p:cNvPicPr/>
          <p:nvPr/>
        </p:nvPicPr>
        <p:blipFill>
          <a:blip r:embed="rId3" cstate="print"/>
          <a:srcRect/>
          <a:stretch>
            <a:fillRect/>
          </a:stretch>
        </p:blipFill>
        <p:spPr bwMode="auto">
          <a:xfrm>
            <a:off x="2590800" y="2438400"/>
            <a:ext cx="4114800" cy="3505200"/>
          </a:xfrm>
          <a:prstGeom prst="rect">
            <a:avLst/>
          </a:prstGeom>
          <a:noFill/>
          <a:ln w="9525">
            <a:noFill/>
            <a:miter lim="800000"/>
            <a:headEnd/>
            <a:tailEnd/>
          </a:ln>
        </p:spPr>
      </p:pic>
      <p:sp>
        <p:nvSpPr>
          <p:cNvPr id="6" name="TextBox 5"/>
          <p:cNvSpPr txBox="1"/>
          <p:nvPr/>
        </p:nvSpPr>
        <p:spPr>
          <a:xfrm>
            <a:off x="0" y="6488668"/>
            <a:ext cx="3057247" cy="369332"/>
          </a:xfrm>
          <a:prstGeom prst="rect">
            <a:avLst/>
          </a:prstGeom>
          <a:noFill/>
        </p:spPr>
        <p:txBody>
          <a:bodyPr wrap="none" rtlCol="0">
            <a:spAutoFit/>
          </a:bodyPr>
          <a:lstStyle/>
          <a:p>
            <a:r>
              <a:rPr lang="en-US" dirty="0" smtClean="0"/>
              <a:t>SGG 101 Guide - pages 4-9</a:t>
            </a:r>
            <a:endParaRPr lang="en-US" dirty="0"/>
          </a:p>
        </p:txBody>
      </p:sp>
    </p:spTree>
    <p:extLst>
      <p:ext uri="{BB962C8B-B14F-4D97-AF65-F5344CB8AC3E}">
        <p14:creationId xmlns:p14="http://schemas.microsoft.com/office/powerpoint/2010/main" val="352204489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r>
              <a:rPr lang="en-US" sz="2800" b="1" dirty="0" smtClean="0">
                <a:solidFill>
                  <a:srgbClr val="002060"/>
                </a:solidFill>
                <a:effectLst>
                  <a:outerShdw blurRad="38100" dist="38100" dir="2700000" algn="tl">
                    <a:srgbClr val="000000">
                      <a:alpha val="43137"/>
                    </a:srgbClr>
                  </a:outerShdw>
                </a:effectLst>
              </a:rPr>
              <a:t>Tips for Writing Instructional Strategies</a:t>
            </a:r>
          </a:p>
          <a:p>
            <a:pPr algn="ctr">
              <a:buNone/>
            </a:pPr>
            <a:endParaRPr lang="en-US" sz="2800" dirty="0">
              <a:solidFill>
                <a:srgbClr val="002060"/>
              </a:solidFill>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normAutofit/>
          </a:bodyPr>
          <a:lstStyle/>
          <a:p>
            <a:r>
              <a:rPr lang="en-US" dirty="0" smtClean="0"/>
              <a:t>STEP 3:  Create and Implement Teaching and Learning Strategies</a:t>
            </a: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1"/>
            <a:ext cx="8216055" cy="1066800"/>
          </a:xfrm>
        </p:spPr>
        <p:txBody>
          <a:bodyPr anchor="b">
            <a:noAutofit/>
          </a:bodyPr>
          <a:lstStyle/>
          <a:p>
            <a:r>
              <a:rPr lang="en-US" dirty="0" smtClean="0">
                <a:ea typeface="ＭＳ Ｐゴシック" pitchFamily="34" charset="-128"/>
              </a:rPr>
              <a:t>Writing Instructional Strategies</a:t>
            </a:r>
          </a:p>
        </p:txBody>
      </p:sp>
      <p:sp>
        <p:nvSpPr>
          <p:cNvPr id="5" name="Content Placeholder 4"/>
          <p:cNvSpPr>
            <a:spLocks noGrp="1"/>
          </p:cNvSpPr>
          <p:nvPr>
            <p:ph sz="quarter" idx="2"/>
          </p:nvPr>
        </p:nvSpPr>
        <p:spPr/>
        <p:txBody>
          <a:bodyPr>
            <a:normAutofit/>
          </a:bodyPr>
          <a:lstStyle/>
          <a:p>
            <a:pPr>
              <a:buClrTx/>
              <a:buSzPct val="100000"/>
              <a:buFont typeface="Wingdings" pitchFamily="2" charset="2"/>
              <a:buChar char="§"/>
            </a:pPr>
            <a:r>
              <a:rPr lang="en-US" sz="2800" dirty="0" smtClean="0">
                <a:ea typeface="ＭＳ Ｐゴシック" pitchFamily="34" charset="-128"/>
              </a:rPr>
              <a:t>Within </a:t>
            </a:r>
            <a:r>
              <a:rPr lang="en-US" sz="2800" dirty="0">
                <a:ea typeface="ＭＳ Ｐゴシック" pitchFamily="34" charset="-128"/>
              </a:rPr>
              <a:t>the teacher’s ability to </a:t>
            </a:r>
            <a:r>
              <a:rPr lang="en-US" sz="2800" dirty="0" smtClean="0">
                <a:ea typeface="ＭＳ Ｐゴシック" pitchFamily="34" charset="-128"/>
              </a:rPr>
              <a:t>control</a:t>
            </a:r>
          </a:p>
          <a:p>
            <a:pPr>
              <a:buClrTx/>
              <a:buSzPct val="100000"/>
              <a:buFont typeface="Wingdings" pitchFamily="2" charset="2"/>
              <a:buChar char="§"/>
            </a:pPr>
            <a:r>
              <a:rPr lang="en-US" sz="2800" dirty="0" smtClean="0">
                <a:ea typeface="ＭＳ Ｐゴシック" pitchFamily="34" charset="-128"/>
              </a:rPr>
              <a:t>Research-based/high-yield</a:t>
            </a:r>
            <a:endParaRPr lang="en-US" sz="2800" dirty="0">
              <a:ea typeface="ＭＳ Ｐゴシック" pitchFamily="34" charset="-128"/>
            </a:endParaRPr>
          </a:p>
          <a:p>
            <a:endParaRPr lang="en-US" dirty="0"/>
          </a:p>
        </p:txBody>
      </p:sp>
      <p:sp>
        <p:nvSpPr>
          <p:cNvPr id="7" name="Content Placeholder 6"/>
          <p:cNvSpPr>
            <a:spLocks noGrp="1"/>
          </p:cNvSpPr>
          <p:nvPr>
            <p:ph sz="quarter" idx="4"/>
          </p:nvPr>
        </p:nvSpPr>
        <p:spPr/>
        <p:txBody>
          <a:bodyPr>
            <a:normAutofit/>
          </a:bodyPr>
          <a:lstStyle/>
          <a:p>
            <a:pPr>
              <a:buClrTx/>
              <a:buSzPct val="100000"/>
              <a:buFont typeface="Wingdings" pitchFamily="2" charset="2"/>
              <a:buChar char="§"/>
            </a:pPr>
            <a:r>
              <a:rPr lang="en-US" sz="2800" dirty="0">
                <a:ea typeface="ＭＳ Ｐゴシック" pitchFamily="34" charset="-128"/>
              </a:rPr>
              <a:t>Linked specifically to the </a:t>
            </a:r>
            <a:r>
              <a:rPr lang="en-US" sz="2800" dirty="0" smtClean="0">
                <a:ea typeface="ＭＳ Ｐゴシック" pitchFamily="34" charset="-128"/>
              </a:rPr>
              <a:t>SGG</a:t>
            </a:r>
          </a:p>
          <a:p>
            <a:pPr>
              <a:buClrTx/>
              <a:buSzPct val="100000"/>
              <a:buFont typeface="Wingdings" pitchFamily="2" charset="2"/>
              <a:buChar char="§"/>
            </a:pPr>
            <a:r>
              <a:rPr lang="en-US" sz="2800" dirty="0" smtClean="0">
                <a:ea typeface="ＭＳ Ｐゴシック" pitchFamily="34" charset="-128"/>
              </a:rPr>
              <a:t>Measurable</a:t>
            </a:r>
            <a:endParaRPr lang="en-US" sz="2800" dirty="0">
              <a:ea typeface="ＭＳ Ｐゴシック" pitchFamily="34" charset="-128"/>
            </a:endParaRPr>
          </a:p>
        </p:txBody>
      </p:sp>
      <p:sp>
        <p:nvSpPr>
          <p:cNvPr id="4" name="Text Placeholder 3"/>
          <p:cNvSpPr>
            <a:spLocks noGrp="1"/>
          </p:cNvSpPr>
          <p:nvPr>
            <p:ph type="body" sz="quarter" idx="1"/>
          </p:nvPr>
        </p:nvSpPr>
        <p:spPr>
          <a:xfrm>
            <a:off x="609600" y="1600200"/>
            <a:ext cx="3886200" cy="792480"/>
          </a:xfrm>
        </p:spPr>
        <p:txBody>
          <a:bodyPr/>
          <a:lstStyle/>
          <a:p>
            <a:pPr>
              <a:spcBef>
                <a:spcPts val="600"/>
              </a:spcBef>
            </a:pPr>
            <a:r>
              <a:rPr lang="en-US" dirty="0" smtClean="0"/>
              <a:t>Strategies should be…</a:t>
            </a:r>
            <a:endParaRPr lang="en-US" dirty="0"/>
          </a:p>
        </p:txBody>
      </p:sp>
      <p:sp>
        <p:nvSpPr>
          <p:cNvPr id="6" name="Text Placeholder 5"/>
          <p:cNvSpPr>
            <a:spLocks noGrp="1"/>
          </p:cNvSpPr>
          <p:nvPr>
            <p:ph type="body" sz="quarter" idx="3"/>
          </p:nvPr>
        </p:nvSpPr>
        <p:spPr>
          <a:xfrm>
            <a:off x="4800600" y="1600200"/>
            <a:ext cx="3886200" cy="792480"/>
          </a:xfrm>
        </p:spPr>
        <p:txBody>
          <a:bodyPr/>
          <a:lstStyle/>
          <a:p>
            <a:r>
              <a:rPr lang="en-US" dirty="0" smtClean="0"/>
              <a:t>When possible…</a:t>
            </a:r>
            <a:endParaRPr lang="en-US" dirty="0"/>
          </a:p>
        </p:txBody>
      </p:sp>
      <p:sp>
        <p:nvSpPr>
          <p:cNvPr id="8" name="TextBox 7"/>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22544856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
            <a:ext cx="7580971" cy="1009650"/>
          </a:xfrm>
        </p:spPr>
        <p:txBody>
          <a:bodyPr anchor="b"/>
          <a:lstStyle/>
          <a:p>
            <a:r>
              <a:rPr lang="en-US" dirty="0" smtClean="0"/>
              <a:t>For Strategies, Consider…</a:t>
            </a:r>
            <a:endParaRPr lang="en-US" dirty="0"/>
          </a:p>
        </p:txBody>
      </p:sp>
      <p:sp>
        <p:nvSpPr>
          <p:cNvPr id="3" name="Content Placeholder 2"/>
          <p:cNvSpPr>
            <a:spLocks noGrp="1"/>
          </p:cNvSpPr>
          <p:nvPr>
            <p:ph sz="quarter" idx="1"/>
          </p:nvPr>
        </p:nvSpPr>
        <p:spPr>
          <a:xfrm>
            <a:off x="1069848" y="1600200"/>
            <a:ext cx="7007352" cy="2133600"/>
          </a:xfrm>
          <a:solidFill>
            <a:schemeClr val="bg1">
              <a:lumMod val="85000"/>
            </a:schemeClr>
          </a:solidFill>
          <a:ln w="19050">
            <a:solidFill>
              <a:schemeClr val="tx1"/>
            </a:solidFill>
          </a:ln>
        </p:spPr>
        <p:txBody>
          <a:bodyPr>
            <a:normAutofit/>
          </a:bodyPr>
          <a:lstStyle/>
          <a:p>
            <a:pPr>
              <a:buClrTx/>
              <a:buSzPct val="100000"/>
              <a:buFont typeface="Wingdings" pitchFamily="2" charset="2"/>
              <a:buChar char="§"/>
            </a:pPr>
            <a:r>
              <a:rPr lang="en-US" sz="2800" b="1" dirty="0" smtClean="0"/>
              <a:t>WHY</a:t>
            </a:r>
            <a:r>
              <a:rPr lang="en-US" sz="2800" dirty="0" smtClean="0">
                <a:solidFill>
                  <a:srgbClr val="FF0000"/>
                </a:solidFill>
              </a:rPr>
              <a:t> </a:t>
            </a:r>
            <a:r>
              <a:rPr lang="en-US" sz="2800" dirty="0" smtClean="0"/>
              <a:t>was this strategy chosen?</a:t>
            </a:r>
          </a:p>
          <a:p>
            <a:pPr>
              <a:buClrTx/>
              <a:buSzPct val="100000"/>
              <a:buFont typeface="Wingdings" pitchFamily="2" charset="2"/>
              <a:buChar char="§"/>
            </a:pPr>
            <a:r>
              <a:rPr lang="en-US" sz="2800" b="1" dirty="0" smtClean="0"/>
              <a:t>WHO</a:t>
            </a:r>
            <a:r>
              <a:rPr lang="en-US" sz="2800" dirty="0" smtClean="0"/>
              <a:t> will be included in the strategy and </a:t>
            </a:r>
            <a:r>
              <a:rPr lang="en-US" sz="2800" b="1" dirty="0" smtClean="0"/>
              <a:t>WHEN</a:t>
            </a:r>
            <a:r>
              <a:rPr lang="en-US" sz="2800" dirty="0" smtClean="0"/>
              <a:t>?</a:t>
            </a:r>
          </a:p>
          <a:p>
            <a:pPr>
              <a:buClrTx/>
              <a:buSzPct val="100000"/>
              <a:buFont typeface="Wingdings" pitchFamily="2" charset="2"/>
              <a:buChar char="§"/>
            </a:pPr>
            <a:r>
              <a:rPr lang="en-US" sz="2800" b="1" dirty="0" smtClean="0"/>
              <a:t>HOW</a:t>
            </a:r>
            <a:r>
              <a:rPr lang="en-US" sz="2800" dirty="0" smtClean="0"/>
              <a:t> will the strategy be implemented?</a:t>
            </a:r>
            <a:endParaRPr lang="en-US" sz="2800" dirty="0"/>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33</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09317117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7580971" cy="1066800"/>
          </a:xfrm>
        </p:spPr>
        <p:txBody>
          <a:bodyPr anchor="b"/>
          <a:lstStyle/>
          <a:p>
            <a:r>
              <a:rPr lang="en-US" dirty="0" smtClean="0"/>
              <a:t>Review Emma’s Strategies</a:t>
            </a:r>
            <a:endParaRPr lang="en-US" dirty="0"/>
          </a:p>
        </p:txBody>
      </p:sp>
      <p:sp>
        <p:nvSpPr>
          <p:cNvPr id="5" name="Content Placeholder 4"/>
          <p:cNvSpPr>
            <a:spLocks noGrp="1"/>
          </p:cNvSpPr>
          <p:nvPr>
            <p:ph sz="quarter" idx="1"/>
          </p:nvPr>
        </p:nvSpPr>
        <p:spPr>
          <a:xfrm>
            <a:off x="990600" y="1600200"/>
            <a:ext cx="7083552" cy="2590800"/>
          </a:xfrm>
          <a:solidFill>
            <a:schemeClr val="bg1">
              <a:lumMod val="85000"/>
            </a:schemeClr>
          </a:solidFill>
          <a:ln>
            <a:solidFill>
              <a:schemeClr val="tx1"/>
            </a:solidFill>
          </a:ln>
        </p:spPr>
        <p:txBody>
          <a:bodyPr anchor="ctr" anchorCtr="0">
            <a:noAutofit/>
          </a:bodyPr>
          <a:lstStyle/>
          <a:p>
            <a:pPr>
              <a:buClrTx/>
              <a:buSzPct val="100000"/>
              <a:buFont typeface="Wingdings" pitchFamily="2" charset="2"/>
              <a:buChar char="§"/>
            </a:pPr>
            <a:r>
              <a:rPr lang="en-US" sz="2800" dirty="0" smtClean="0"/>
              <a:t>Did she choose effective strategies? </a:t>
            </a:r>
          </a:p>
          <a:p>
            <a:pPr>
              <a:buClrTx/>
              <a:buSzPct val="100000"/>
              <a:buFont typeface="Wingdings" pitchFamily="2" charset="2"/>
              <a:buChar char="§"/>
            </a:pPr>
            <a:r>
              <a:rPr lang="en-US" sz="2800" dirty="0" smtClean="0"/>
              <a:t>Are they high </a:t>
            </a:r>
            <a:r>
              <a:rPr lang="en-US" sz="2800" smtClean="0"/>
              <a:t>yield strategies?</a:t>
            </a:r>
            <a:endParaRPr lang="en-US" sz="2800" dirty="0" smtClean="0"/>
          </a:p>
          <a:p>
            <a:pPr>
              <a:buClrTx/>
              <a:buSzPct val="100000"/>
              <a:buFont typeface="Wingdings" pitchFamily="2" charset="2"/>
              <a:buChar char="§"/>
            </a:pPr>
            <a:r>
              <a:rPr lang="en-US" sz="2800" dirty="0" smtClean="0"/>
              <a:t>Can she improve the effectiveness of the strategies that she chose?</a:t>
            </a:r>
          </a:p>
          <a:p>
            <a:pPr>
              <a:buClrTx/>
              <a:buSzPct val="100000"/>
              <a:buFont typeface="Wingdings" pitchFamily="2" charset="2"/>
              <a:buChar char="§"/>
            </a:pPr>
            <a:r>
              <a:rPr lang="en-US" sz="2800" dirty="0" smtClean="0"/>
              <a:t>Would you have chosen others? Why?</a:t>
            </a:r>
            <a:endParaRPr lang="en-US" sz="280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70724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81000" y="0"/>
            <a:ext cx="8763000" cy="1066800"/>
          </a:xfrm>
        </p:spPr>
        <p:txBody>
          <a:bodyPr>
            <a:noAutofit/>
          </a:bodyPr>
          <a:lstStyle/>
          <a:p>
            <a:r>
              <a:rPr lang="en-US" sz="3200" dirty="0" smtClean="0">
                <a:ea typeface="ＭＳ Ｐゴシック" pitchFamily="34" charset="-128"/>
              </a:rPr>
              <a:t>Emma’s Strategies </a:t>
            </a:r>
            <a:br>
              <a:rPr lang="en-US" sz="3200" dirty="0" smtClean="0">
                <a:ea typeface="ＭＳ Ｐゴシック" pitchFamily="34" charset="-128"/>
              </a:rPr>
            </a:br>
            <a:r>
              <a:rPr lang="en-US" sz="3200" dirty="0" smtClean="0">
                <a:ea typeface="ＭＳ Ｐゴシック" pitchFamily="34" charset="-128"/>
              </a:rPr>
              <a:t>for Teaching and Learning </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34</a:t>
            </a:r>
            <a:endParaRPr lang="en-US" sz="2000" dirty="0">
              <a:latin typeface="Arial" pitchFamily="34" charset="0"/>
              <a:cs typeface="Arial" pitchFamily="34" charset="0"/>
            </a:endParaRPr>
          </a:p>
        </p:txBody>
      </p:sp>
      <p:graphicFrame>
        <p:nvGraphicFramePr>
          <p:cNvPr id="5" name="Table 4"/>
          <p:cNvGraphicFramePr>
            <a:graphicFrameLocks noGrp="1"/>
          </p:cNvGraphicFramePr>
          <p:nvPr/>
        </p:nvGraphicFramePr>
        <p:xfrm>
          <a:off x="0" y="1447800"/>
          <a:ext cx="9144000" cy="1828806"/>
        </p:xfrm>
        <a:graphic>
          <a:graphicData uri="http://schemas.openxmlformats.org/drawingml/2006/table">
            <a:tbl>
              <a:tblPr firstRow="1" bandRow="1">
                <a:tableStyleId>{5C22544A-7EE6-4342-B048-85BDC9FD1C3A}</a:tableStyleId>
              </a:tblPr>
              <a:tblGrid>
                <a:gridCol w="7086600"/>
                <a:gridCol w="2057400"/>
              </a:tblGrid>
              <a:tr h="127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bg1"/>
                          </a:solidFill>
                          <a:effectLst/>
                          <a:latin typeface="Arial" pitchFamily="34" charset="0"/>
                          <a:ea typeface="Times" charset="0"/>
                          <a:cs typeface="Arial" pitchFamily="34" charset="0"/>
                        </a:rPr>
                        <a:t>Strategy</a:t>
                      </a:r>
                      <a:endParaRPr kumimoji="0" lang="en-US" sz="2400" b="1" i="0"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bg1"/>
                          </a:solidFill>
                          <a:effectLst/>
                          <a:latin typeface="Arial" pitchFamily="34" charset="0"/>
                          <a:ea typeface="Times" charset="0"/>
                          <a:cs typeface="Arial" pitchFamily="34" charset="0"/>
                        </a:rPr>
                        <a:t>Evidence</a:t>
                      </a:r>
                      <a:endParaRPr kumimoji="0" lang="en-US" sz="2400" b="1" i="0" u="none" strike="noStrike" cap="none" normalizeH="0" baseline="0" dirty="0" smtClean="0">
                        <a:ln>
                          <a:noFill/>
                        </a:ln>
                        <a:solidFill>
                          <a:schemeClr val="bg1"/>
                        </a:solidFill>
                        <a:effectLst/>
                        <a:latin typeface="Arial" pitchFamily="34" charset="0"/>
                        <a:ea typeface="Times" charset="0"/>
                        <a:cs typeface="Arial" pitchFamily="34" charset="0"/>
                      </a:endParaRPr>
                    </a:p>
                  </a:txBody>
                  <a:tcPr marT="45723" marB="45723" anchor="ctr" horzOverflow="overflow">
                    <a:solidFill>
                      <a:schemeClr val="accent6">
                        <a:lumMod val="75000"/>
                      </a:schemeClr>
                    </a:solidFill>
                  </a:tcPr>
                </a:tc>
              </a:tr>
              <a:tr h="370840">
                <a:tc>
                  <a:txBody>
                    <a:bodyPr/>
                    <a:lstStyle/>
                    <a:p>
                      <a:pPr marL="0" marR="0">
                        <a:spcBef>
                          <a:spcPts val="0"/>
                        </a:spcBef>
                        <a:spcAft>
                          <a:spcPts val="0"/>
                        </a:spcAft>
                      </a:pPr>
                      <a:r>
                        <a:rPr lang="en-US" sz="1800" b="0" dirty="0">
                          <a:effectLst/>
                          <a:latin typeface="Arial" pitchFamily="34" charset="0"/>
                          <a:ea typeface="Calibri"/>
                          <a:cs typeface="Arial" pitchFamily="34" charset="0"/>
                        </a:rPr>
                        <a:t>To address the students’ communication skills, students </a:t>
                      </a:r>
                      <a:r>
                        <a:rPr lang="en-US" sz="1800" b="0" dirty="0" smtClean="0">
                          <a:effectLst/>
                          <a:latin typeface="Arial" pitchFamily="34" charset="0"/>
                          <a:ea typeface="Calibri"/>
                          <a:cs typeface="Arial" pitchFamily="34" charset="0"/>
                        </a:rPr>
                        <a:t>will give feedback on thei</a:t>
                      </a:r>
                      <a:r>
                        <a:rPr lang="en-US" sz="1800" b="0" baseline="0" dirty="0" smtClean="0">
                          <a:effectLst/>
                          <a:latin typeface="Arial" pitchFamily="34" charset="0"/>
                          <a:ea typeface="Calibri"/>
                          <a:cs typeface="Arial" pitchFamily="34" charset="0"/>
                        </a:rPr>
                        <a:t>r understanding of mathematical concepts by</a:t>
                      </a:r>
                      <a:r>
                        <a:rPr lang="en-US" sz="1800" b="0" dirty="0" smtClean="0">
                          <a:effectLst/>
                          <a:latin typeface="Arial" pitchFamily="34" charset="0"/>
                          <a:ea typeface="Calibri"/>
                          <a:cs typeface="Arial" pitchFamily="34" charset="0"/>
                        </a:rPr>
                        <a:t> responding </a:t>
                      </a:r>
                      <a:r>
                        <a:rPr lang="en-US" sz="1800" b="0" dirty="0">
                          <a:effectLst/>
                          <a:latin typeface="Arial" pitchFamily="34" charset="0"/>
                          <a:ea typeface="Calibri"/>
                          <a:cs typeface="Arial" pitchFamily="34" charset="0"/>
                        </a:rPr>
                        <a:t>in a math journal at least 3x a week during independent work time</a:t>
                      </a:r>
                      <a:r>
                        <a:rPr lang="en-US" sz="1800" b="0" dirty="0" smtClean="0">
                          <a:effectLst/>
                          <a:latin typeface="Arial" pitchFamily="34" charset="0"/>
                          <a:ea typeface="Calibri"/>
                          <a:cs typeface="Arial" pitchFamily="34" charset="0"/>
                        </a:rPr>
                        <a:t>.  I</a:t>
                      </a:r>
                      <a:r>
                        <a:rPr lang="en-US" sz="1800" b="0" baseline="0" dirty="0" smtClean="0">
                          <a:effectLst/>
                          <a:latin typeface="Arial" pitchFamily="34" charset="0"/>
                          <a:ea typeface="Calibri"/>
                          <a:cs typeface="Arial" pitchFamily="34" charset="0"/>
                        </a:rPr>
                        <a:t> will read and respond to the journals and use the information to plan small group instruction.</a:t>
                      </a:r>
                      <a:endParaRPr lang="en-US" sz="1800" b="0" dirty="0">
                        <a:effectLst/>
                        <a:latin typeface="Arial" pitchFamily="34" charset="0"/>
                        <a:ea typeface="Calibri"/>
                        <a:cs typeface="Arial" pitchFamily="34" charset="0"/>
                      </a:endParaRPr>
                    </a:p>
                  </a:txBody>
                  <a:tcPr marL="68580" marR="68580" marT="0" marB="0" anchor="ctr">
                    <a:solidFill>
                      <a:schemeClr val="bg1"/>
                    </a:solidFill>
                  </a:tcPr>
                </a:tc>
                <a:tc>
                  <a:txBody>
                    <a:bodyPr/>
                    <a:lstStyle/>
                    <a:p>
                      <a:pPr marL="0" marR="0">
                        <a:spcBef>
                          <a:spcPts val="0"/>
                        </a:spcBef>
                        <a:spcAft>
                          <a:spcPts val="0"/>
                        </a:spcAft>
                      </a:pPr>
                      <a:r>
                        <a:rPr lang="en-US" sz="1800" b="0" dirty="0">
                          <a:effectLst/>
                          <a:latin typeface="Arial" pitchFamily="34" charset="0"/>
                          <a:ea typeface="Calibri"/>
                          <a:cs typeface="Arial" pitchFamily="34" charset="0"/>
                        </a:rPr>
                        <a:t>Lesson plans; student math journals</a:t>
                      </a:r>
                    </a:p>
                  </a:txBody>
                  <a:tcPr marL="68580" marR="68580" marT="0" marB="0" anchor="ctr">
                    <a:solidFill>
                      <a:schemeClr val="bg1"/>
                    </a:solidFill>
                  </a:tcPr>
                </a:tc>
              </a:tr>
            </a:tbl>
          </a:graphicData>
        </a:graphic>
      </p:graphicFrame>
      <p:graphicFrame>
        <p:nvGraphicFramePr>
          <p:cNvPr id="8" name="Content Placeholder 7"/>
          <p:cNvGraphicFramePr>
            <a:graphicFrameLocks noGrp="1"/>
          </p:cNvGraphicFramePr>
          <p:nvPr>
            <p:ph sz="quarter" idx="1"/>
          </p:nvPr>
        </p:nvGraphicFramePr>
        <p:xfrm>
          <a:off x="0" y="3352800"/>
          <a:ext cx="9144000" cy="1371600"/>
        </p:xfrm>
        <a:graphic>
          <a:graphicData uri="http://schemas.openxmlformats.org/drawingml/2006/table">
            <a:tbl>
              <a:tblPr firstRow="1" bandRow="1">
                <a:tableStyleId>{5C22544A-7EE6-4342-B048-85BDC9FD1C3A}</a:tableStyleId>
              </a:tblPr>
              <a:tblGrid>
                <a:gridCol w="7086600"/>
                <a:gridCol w="2057400"/>
              </a:tblGrid>
              <a:tr h="1371600">
                <a:tc>
                  <a:txBody>
                    <a:bodyPr/>
                    <a:lstStyle/>
                    <a:p>
                      <a:pPr marL="0" marR="0">
                        <a:spcBef>
                          <a:spcPts val="0"/>
                        </a:spcBef>
                        <a:spcAft>
                          <a:spcPts val="0"/>
                        </a:spcAft>
                      </a:pPr>
                      <a:r>
                        <a:rPr lang="en-US" sz="1800" b="0" dirty="0">
                          <a:solidFill>
                            <a:schemeClr val="tx1"/>
                          </a:solidFill>
                          <a:effectLst/>
                          <a:latin typeface="Arial" pitchFamily="34" charset="0"/>
                          <a:ea typeface="Calibri"/>
                          <a:cs typeface="Arial" pitchFamily="34" charset="0"/>
                        </a:rPr>
                        <a:t>To address insights, each Friday student homework will be to note 3 everyday situations in which they would use math to solve their problem.</a:t>
                      </a:r>
                    </a:p>
                  </a:txBody>
                  <a:tcPr marL="68580" marR="68580" marT="0" marB="0" anchor="ctr">
                    <a:solidFill>
                      <a:schemeClr val="accent6">
                        <a:lumMod val="20000"/>
                        <a:lumOff val="80000"/>
                      </a:schemeClr>
                    </a:solidFill>
                  </a:tcPr>
                </a:tc>
                <a:tc>
                  <a:txBody>
                    <a:bodyPr/>
                    <a:lstStyle/>
                    <a:p>
                      <a:pPr marL="0" marR="0">
                        <a:spcBef>
                          <a:spcPts val="0"/>
                        </a:spcBef>
                        <a:spcAft>
                          <a:spcPts val="0"/>
                        </a:spcAft>
                      </a:pPr>
                      <a:r>
                        <a:rPr lang="en-US" sz="1800" b="0" dirty="0">
                          <a:solidFill>
                            <a:schemeClr val="tx1"/>
                          </a:solidFill>
                          <a:effectLst/>
                          <a:latin typeface="Arial" pitchFamily="34" charset="0"/>
                          <a:ea typeface="Calibri"/>
                          <a:cs typeface="Arial" pitchFamily="34" charset="0"/>
                        </a:rPr>
                        <a:t>Student homework</a:t>
                      </a:r>
                    </a:p>
                  </a:txBody>
                  <a:tcPr marL="68580" marR="68580" marT="0" marB="0" anchor="ctr">
                    <a:solidFill>
                      <a:schemeClr val="accent6">
                        <a:lumMod val="20000"/>
                        <a:lumOff val="80000"/>
                      </a:schemeClr>
                    </a:solidFill>
                  </a:tcPr>
                </a:tc>
              </a:tr>
            </a:tbl>
          </a:graphicData>
        </a:graphic>
      </p:graphicFrame>
      <p:graphicFrame>
        <p:nvGraphicFramePr>
          <p:cNvPr id="9" name="Table 8"/>
          <p:cNvGraphicFramePr>
            <a:graphicFrameLocks noGrp="1"/>
          </p:cNvGraphicFramePr>
          <p:nvPr/>
        </p:nvGraphicFramePr>
        <p:xfrm>
          <a:off x="0" y="4724400"/>
          <a:ext cx="9144000" cy="1371600"/>
        </p:xfrm>
        <a:graphic>
          <a:graphicData uri="http://schemas.openxmlformats.org/drawingml/2006/table">
            <a:tbl>
              <a:tblPr firstRow="1" bandRow="1">
                <a:tableStyleId>{5C22544A-7EE6-4342-B048-85BDC9FD1C3A}</a:tableStyleId>
              </a:tblPr>
              <a:tblGrid>
                <a:gridCol w="7086600"/>
                <a:gridCol w="2057400"/>
              </a:tblGrid>
              <a:tr h="370840">
                <a:tc>
                  <a:txBody>
                    <a:bodyPr/>
                    <a:lstStyle/>
                    <a:p>
                      <a:pPr marL="0" marR="0">
                        <a:spcBef>
                          <a:spcPts val="0"/>
                        </a:spcBef>
                        <a:spcAft>
                          <a:spcPts val="0"/>
                        </a:spcAft>
                      </a:pPr>
                      <a:r>
                        <a:rPr lang="en-US" sz="1800" b="0" dirty="0">
                          <a:solidFill>
                            <a:schemeClr val="tx1"/>
                          </a:solidFill>
                          <a:effectLst/>
                          <a:latin typeface="Arial" pitchFamily="34" charset="0"/>
                          <a:ea typeface="Calibri"/>
                          <a:cs typeface="Arial" pitchFamily="34" charset="0"/>
                        </a:rPr>
                        <a:t>To address conceptual understanding and strategy &amp; reasoning, as part of their Do Now work each morning, students will </a:t>
                      </a:r>
                      <a:r>
                        <a:rPr lang="en-US" sz="1800" b="0" dirty="0" smtClean="0">
                          <a:solidFill>
                            <a:schemeClr val="tx1"/>
                          </a:solidFill>
                          <a:effectLst/>
                          <a:latin typeface="Arial" pitchFamily="34" charset="0"/>
                          <a:ea typeface="Calibri"/>
                          <a:cs typeface="Arial" pitchFamily="34" charset="0"/>
                        </a:rPr>
                        <a:t>generate hypotheses on the most efficient</a:t>
                      </a:r>
                      <a:r>
                        <a:rPr lang="en-US" sz="1800" b="0" baseline="0" dirty="0" smtClean="0">
                          <a:solidFill>
                            <a:schemeClr val="tx1"/>
                          </a:solidFill>
                          <a:effectLst/>
                          <a:latin typeface="Arial" pitchFamily="34" charset="0"/>
                          <a:ea typeface="Calibri"/>
                          <a:cs typeface="Arial" pitchFamily="34" charset="0"/>
                        </a:rPr>
                        <a:t> strategy to </a:t>
                      </a:r>
                      <a:r>
                        <a:rPr lang="en-US" sz="1800" b="0" dirty="0" smtClean="0">
                          <a:solidFill>
                            <a:schemeClr val="tx1"/>
                          </a:solidFill>
                          <a:effectLst/>
                          <a:latin typeface="Arial" pitchFamily="34" charset="0"/>
                          <a:ea typeface="Calibri"/>
                          <a:cs typeface="Arial" pitchFamily="34" charset="0"/>
                        </a:rPr>
                        <a:t>solve </a:t>
                      </a:r>
                      <a:r>
                        <a:rPr lang="en-US" sz="1800" b="0" dirty="0">
                          <a:solidFill>
                            <a:schemeClr val="tx1"/>
                          </a:solidFill>
                          <a:effectLst/>
                          <a:latin typeface="Arial" pitchFamily="34" charset="0"/>
                          <a:ea typeface="Calibri"/>
                          <a:cs typeface="Arial" pitchFamily="34" charset="0"/>
                        </a:rPr>
                        <a:t>a </a:t>
                      </a:r>
                      <a:r>
                        <a:rPr lang="en-US" sz="1800" b="0" dirty="0" smtClean="0">
                          <a:solidFill>
                            <a:schemeClr val="tx1"/>
                          </a:solidFill>
                          <a:effectLst/>
                          <a:latin typeface="Arial" pitchFamily="34" charset="0"/>
                          <a:ea typeface="Calibri"/>
                          <a:cs typeface="Arial" pitchFamily="34" charset="0"/>
                        </a:rPr>
                        <a:t>problem,</a:t>
                      </a:r>
                      <a:r>
                        <a:rPr lang="en-US" sz="1800" b="0" baseline="0" dirty="0" smtClean="0">
                          <a:solidFill>
                            <a:schemeClr val="tx1"/>
                          </a:solidFill>
                          <a:effectLst/>
                          <a:latin typeface="Arial" pitchFamily="34" charset="0"/>
                          <a:ea typeface="Calibri"/>
                          <a:cs typeface="Arial" pitchFamily="34" charset="0"/>
                        </a:rPr>
                        <a:t> then test their hypothesis by solving.  We will compare strategies as a whole group to determine the most efficient.</a:t>
                      </a:r>
                      <a:endParaRPr lang="en-US" sz="1800" b="0" dirty="0">
                        <a:solidFill>
                          <a:schemeClr val="tx1"/>
                        </a:solidFill>
                        <a:effectLst/>
                        <a:latin typeface="Arial" pitchFamily="34" charset="0"/>
                        <a:ea typeface="Calibri"/>
                        <a:cs typeface="Arial" pitchFamily="34" charset="0"/>
                      </a:endParaRPr>
                    </a:p>
                  </a:txBody>
                  <a:tcPr marL="68580" marR="68580" marT="0" marB="0" anchor="ctr">
                    <a:solidFill>
                      <a:schemeClr val="bg1"/>
                    </a:solidFill>
                  </a:tcPr>
                </a:tc>
                <a:tc>
                  <a:txBody>
                    <a:bodyPr/>
                    <a:lstStyle/>
                    <a:p>
                      <a:pPr marL="0" marR="0">
                        <a:spcBef>
                          <a:spcPts val="0"/>
                        </a:spcBef>
                        <a:spcAft>
                          <a:spcPts val="0"/>
                        </a:spcAft>
                      </a:pPr>
                      <a:r>
                        <a:rPr lang="en-US" sz="1800" b="0" dirty="0">
                          <a:solidFill>
                            <a:schemeClr val="tx1"/>
                          </a:solidFill>
                          <a:effectLst/>
                          <a:latin typeface="Arial" pitchFamily="34" charset="0"/>
                          <a:ea typeface="Calibri"/>
                          <a:cs typeface="Arial" pitchFamily="34" charset="0"/>
                        </a:rPr>
                        <a:t>Student Do Now work; lesson plans</a:t>
                      </a:r>
                    </a:p>
                  </a:txBody>
                  <a:tcPr marL="68580" marR="68580" marT="0" marB="0" anchor="ctr">
                    <a:solidFill>
                      <a:schemeClr val="bg1"/>
                    </a:solidFill>
                  </a:tcPr>
                </a:tc>
              </a:tr>
            </a:tbl>
          </a:graphicData>
        </a:graphic>
      </p:graphicFrame>
    </p:spTree>
    <p:extLst>
      <p:ext uri="{BB962C8B-B14F-4D97-AF65-F5344CB8AC3E}">
        <p14:creationId xmlns:p14="http://schemas.microsoft.com/office/powerpoint/2010/main" val="36034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762000" y="3810000"/>
            <a:ext cx="7707062" cy="1673225"/>
          </a:xfrm>
        </p:spPr>
        <p:txBody>
          <a:bodyPr>
            <a:normAutofit/>
          </a:bodyPr>
          <a:lstStyle/>
          <a:p>
            <a:pPr algn="ctr">
              <a:buNone/>
            </a:pPr>
            <a:r>
              <a:rPr lang="en-US" sz="2800" b="1" dirty="0" smtClean="0">
                <a:solidFill>
                  <a:srgbClr val="002060"/>
                </a:solidFill>
                <a:effectLst>
                  <a:outerShdw blurRad="38100" dist="38100" dir="2700000" algn="tl">
                    <a:srgbClr val="000000">
                      <a:alpha val="43137"/>
                    </a:srgbClr>
                  </a:outerShdw>
                </a:effectLst>
              </a:rPr>
              <a:t>Practice</a:t>
            </a:r>
          </a:p>
          <a:p>
            <a:pPr algn="ctr">
              <a:buNone/>
            </a:pPr>
            <a:endParaRPr lang="en-US" sz="2800" dirty="0">
              <a:solidFill>
                <a:srgbClr val="002060"/>
              </a:solidFill>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normAutofit/>
          </a:bodyPr>
          <a:lstStyle/>
          <a:p>
            <a:r>
              <a:rPr lang="en-US" dirty="0" smtClean="0"/>
              <a:t>Writing Instructional Strategies</a:t>
            </a:r>
            <a:endParaRPr lang="en-US"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46415206"/>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28078" y="0"/>
            <a:ext cx="6333893" cy="1097280"/>
          </a:xfrm>
        </p:spPr>
        <p:txBody>
          <a:bodyPr anchor="b"/>
          <a:lstStyle/>
          <a:p>
            <a:r>
              <a:rPr lang="en-US" dirty="0" smtClean="0"/>
              <a:t>Directions</a:t>
            </a:r>
            <a:endParaRPr lang="en-US" dirty="0"/>
          </a:p>
        </p:txBody>
      </p:sp>
      <p:sp>
        <p:nvSpPr>
          <p:cNvPr id="5" name="Content Placeholder 4"/>
          <p:cNvSpPr>
            <a:spLocks noGrp="1"/>
          </p:cNvSpPr>
          <p:nvPr>
            <p:ph sz="quarter" idx="1"/>
          </p:nvPr>
        </p:nvSpPr>
        <p:spPr/>
        <p:txBody>
          <a:bodyPr>
            <a:normAutofit/>
          </a:bodyPr>
          <a:lstStyle/>
          <a:p>
            <a:pPr marL="514350" indent="-514350">
              <a:buClrTx/>
              <a:buSzPct val="100000"/>
              <a:buFont typeface="+mj-lt"/>
              <a:buAutoNum type="arabicPeriod"/>
            </a:pPr>
            <a:r>
              <a:rPr lang="en-US" sz="2800" dirty="0" smtClean="0"/>
              <a:t>Use the SGG that you wrote for Step 2.</a:t>
            </a:r>
          </a:p>
          <a:p>
            <a:pPr marL="514350" indent="-514350">
              <a:buClrTx/>
              <a:buSzPct val="100000"/>
              <a:buFont typeface="+mj-lt"/>
              <a:buAutoNum type="arabicPeriod"/>
            </a:pPr>
            <a:r>
              <a:rPr lang="en-US" sz="2800" dirty="0" smtClean="0"/>
              <a:t>Work together in your group to write two instructional strategies that could support this SGG.</a:t>
            </a:r>
            <a:endParaRPr lang="en-US" sz="2800" dirty="0"/>
          </a:p>
        </p:txBody>
      </p:sp>
      <p:sp>
        <p:nvSpPr>
          <p:cNvPr id="6" name="TextBox 5"/>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34</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21143672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381000" y="0"/>
            <a:ext cx="8763000" cy="1066800"/>
          </a:xfrm>
        </p:spPr>
        <p:txBody>
          <a:bodyPr>
            <a:noAutofit/>
          </a:bodyPr>
          <a:lstStyle/>
          <a:p>
            <a:r>
              <a:rPr lang="en-US" sz="3200" dirty="0" smtClean="0"/>
              <a:t>Step 3:  Create and Implement Teaching and Learning Strategies</a:t>
            </a:r>
            <a:endParaRPr lang="en-US" sz="3200" dirty="0" smtClean="0">
              <a:ea typeface="ＭＳ Ｐゴシック" pitchFamily="34" charset="-128"/>
            </a:endParaRPr>
          </a:p>
        </p:txBody>
      </p:sp>
      <p:sp>
        <p:nvSpPr>
          <p:cNvPr id="16387" name="Content Placeholder 3"/>
          <p:cNvSpPr>
            <a:spLocks noGrp="1"/>
          </p:cNvSpPr>
          <p:nvPr>
            <p:ph idx="1"/>
          </p:nvPr>
        </p:nvSpPr>
        <p:spPr>
          <a:xfrm>
            <a:off x="228600" y="2895600"/>
            <a:ext cx="8610600" cy="3048000"/>
          </a:xfrm>
          <a:solidFill>
            <a:schemeClr val="bg1">
              <a:lumMod val="85000"/>
            </a:schemeClr>
          </a:solidFill>
          <a:ln w="19050">
            <a:solidFill>
              <a:schemeClr val="tx1"/>
            </a:solidFill>
          </a:ln>
        </p:spPr>
        <p:txBody>
          <a:bodyPr anchor="ctr" anchorCtr="0">
            <a:noAutofit/>
          </a:bodyPr>
          <a:lstStyle/>
          <a:p>
            <a:pPr marL="0" indent="0" algn="ctr">
              <a:buNone/>
            </a:pPr>
            <a:r>
              <a:rPr lang="en-US" b="1" dirty="0" smtClean="0">
                <a:ea typeface="ＭＳ Ｐゴシック" pitchFamily="34" charset="-128"/>
              </a:rPr>
              <a:t>To Do:</a:t>
            </a:r>
          </a:p>
          <a:p>
            <a:pPr marL="355600" indent="-304800">
              <a:spcBef>
                <a:spcPts val="0"/>
              </a:spcBef>
              <a:spcAft>
                <a:spcPts val="0"/>
              </a:spcAft>
            </a:pPr>
            <a:r>
              <a:rPr lang="en-US" dirty="0" smtClean="0">
                <a:ea typeface="ＭＳ Ｐゴシック" pitchFamily="34" charset="-128"/>
              </a:rPr>
              <a:t>With your table mates, brainstorm considerations/</a:t>
            </a:r>
          </a:p>
          <a:p>
            <a:pPr marL="355600" indent="-304800">
              <a:spcBef>
                <a:spcPts val="0"/>
              </a:spcBef>
              <a:spcAft>
                <a:spcPts val="600"/>
              </a:spcAft>
              <a:buNone/>
            </a:pPr>
            <a:r>
              <a:rPr lang="en-US" dirty="0" smtClean="0">
                <a:ea typeface="ＭＳ Ｐゴシック" pitchFamily="34" charset="-128"/>
              </a:rPr>
              <a:t>   concerns and discuss specific actions you can take to support teachers in Step 2. (What, When, Why, and How)</a:t>
            </a:r>
          </a:p>
          <a:p>
            <a:pPr marL="355600" indent="-304800">
              <a:spcAft>
                <a:spcPts val="600"/>
              </a:spcAft>
            </a:pPr>
            <a:r>
              <a:rPr lang="en-US" dirty="0" smtClean="0">
                <a:ea typeface="ＭＳ Ｐゴシック" pitchFamily="34" charset="-128"/>
              </a:rPr>
              <a:t>Consider both A and B.</a:t>
            </a:r>
          </a:p>
          <a:p>
            <a:pPr marL="355600" indent="-304800"/>
            <a:r>
              <a:rPr lang="en-US" dirty="0" smtClean="0">
                <a:ea typeface="ＭＳ Ｐゴシック" pitchFamily="34" charset="-128"/>
              </a:rPr>
              <a:t>Be prepared to share out.</a:t>
            </a:r>
          </a:p>
        </p:txBody>
      </p:sp>
      <p:sp>
        <p:nvSpPr>
          <p:cNvPr id="4" name="TextBox 3"/>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35-36</a:t>
            </a:r>
            <a:endParaRPr lang="en-US" sz="2000" dirty="0">
              <a:latin typeface="Arial" pitchFamily="34" charset="0"/>
              <a:cs typeface="Arial" pitchFamily="34" charset="0"/>
            </a:endParaRPr>
          </a:p>
        </p:txBody>
      </p:sp>
      <p:sp>
        <p:nvSpPr>
          <p:cNvPr id="5" name="TextBox 4"/>
          <p:cNvSpPr txBox="1"/>
          <p:nvPr/>
        </p:nvSpPr>
        <p:spPr>
          <a:xfrm>
            <a:off x="1143000" y="1295400"/>
            <a:ext cx="6858000" cy="1600438"/>
          </a:xfrm>
          <a:prstGeom prst="rect">
            <a:avLst/>
          </a:prstGeom>
          <a:noFill/>
        </p:spPr>
        <p:txBody>
          <a:bodyPr wrap="square" rtlCol="0">
            <a:spAutoFit/>
          </a:bodyPr>
          <a:lstStyle/>
          <a:p>
            <a:pPr algn="ctr"/>
            <a:r>
              <a:rPr lang="en-US" sz="2000" dirty="0" smtClean="0"/>
              <a:t>Teacher Action Steps for Step 3.</a:t>
            </a:r>
          </a:p>
          <a:p>
            <a:pPr algn="ctr"/>
            <a:endParaRPr lang="en-US" sz="2000" dirty="0" smtClean="0"/>
          </a:p>
          <a:p>
            <a:pPr marL="355600" indent="-355600">
              <a:buAutoNum type="alphaUcPeriod"/>
            </a:pPr>
            <a:r>
              <a:rPr lang="en-US" sz="2000" dirty="0" smtClean="0"/>
              <a:t>Select strategies based on student data.</a:t>
            </a:r>
          </a:p>
          <a:p>
            <a:pPr marL="279400" indent="-279400"/>
            <a:r>
              <a:rPr lang="en-US" sz="2000" dirty="0" smtClean="0"/>
              <a:t>B. Implement strategies as designed.</a:t>
            </a:r>
          </a:p>
          <a:p>
            <a:endParaRPr lang="en-US" dirty="0"/>
          </a:p>
        </p:txBody>
      </p:sp>
    </p:spTree>
    <p:extLst>
      <p:ext uri="{BB962C8B-B14F-4D97-AF65-F5344CB8AC3E}">
        <p14:creationId xmlns:p14="http://schemas.microsoft.com/office/powerpoint/2010/main" val="19506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0"/>
            <a:ext cx="8763000" cy="1066800"/>
          </a:xfrm>
        </p:spPr>
        <p:txBody>
          <a:bodyPr anchor="b">
            <a:normAutofit/>
          </a:bodyPr>
          <a:lstStyle/>
          <a:p>
            <a:pPr eaLnBrk="1" hangingPunct="1">
              <a:defRPr/>
            </a:pPr>
            <a:r>
              <a:rPr lang="en-US" dirty="0" smtClean="0">
                <a:ea typeface="ＭＳ Ｐゴシック" pitchFamily="34" charset="-128"/>
              </a:rPr>
              <a:t>Step 4:  Monitor Progress</a:t>
            </a:r>
          </a:p>
        </p:txBody>
      </p:sp>
      <p:sp>
        <p:nvSpPr>
          <p:cNvPr id="25603"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dirty="0">
              <a:latin typeface="Verdana" pitchFamily="34" charset="0"/>
            </a:endParaRPr>
          </a:p>
        </p:txBody>
      </p:sp>
      <p:sp>
        <p:nvSpPr>
          <p:cNvPr id="20" name="AutoShape 2"/>
          <p:cNvSpPr>
            <a:spLocks noChangeArrowheads="1"/>
          </p:cNvSpPr>
          <p:nvPr/>
        </p:nvSpPr>
        <p:spPr bwMode="auto">
          <a:xfrm>
            <a:off x="341313" y="2744788"/>
            <a:ext cx="1482725" cy="2057400"/>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1:</a:t>
            </a:r>
          </a:p>
          <a:p>
            <a:pPr algn="ctr">
              <a:spcAft>
                <a:spcPts val="1000"/>
              </a:spcAft>
              <a:defRPr/>
            </a:pPr>
            <a:r>
              <a:rPr lang="en-US" sz="1600" dirty="0">
                <a:latin typeface="Arial" pitchFamily="34" charset="0"/>
                <a:cs typeface="Arial" pitchFamily="34" charset="0"/>
              </a:rPr>
              <a:t>Determine needs</a:t>
            </a:r>
          </a:p>
        </p:txBody>
      </p:sp>
      <p:sp>
        <p:nvSpPr>
          <p:cNvPr id="29" name="AutoShape 3"/>
          <p:cNvSpPr>
            <a:spLocks noChangeArrowheads="1"/>
          </p:cNvSpPr>
          <p:nvPr/>
        </p:nvSpPr>
        <p:spPr bwMode="auto">
          <a:xfrm>
            <a:off x="2133600" y="2743200"/>
            <a:ext cx="1501775" cy="2100263"/>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a:t>
            </a:r>
            <a:r>
              <a:rPr lang="en-US" sz="1600" b="1" dirty="0" smtClean="0">
                <a:latin typeface="Arial" pitchFamily="34" charset="0"/>
                <a:cs typeface="Arial" pitchFamily="34" charset="0"/>
              </a:rPr>
              <a:t>2</a:t>
            </a:r>
            <a:r>
              <a:rPr lang="en-US" sz="1600" dirty="0" smtClean="0">
                <a:latin typeface="Arial" pitchFamily="34" charset="0"/>
                <a:cs typeface="Arial" pitchFamily="34" charset="0"/>
              </a:rPr>
              <a:t>:Create </a:t>
            </a:r>
            <a:r>
              <a:rPr lang="en-US" sz="1600" dirty="0">
                <a:latin typeface="Arial" pitchFamily="34" charset="0"/>
                <a:cs typeface="Arial" pitchFamily="34" charset="0"/>
              </a:rPr>
              <a:t>specific </a:t>
            </a:r>
            <a:r>
              <a:rPr lang="en-US" sz="1600" dirty="0" smtClean="0">
                <a:latin typeface="Arial" pitchFamily="34" charset="0"/>
                <a:cs typeface="Arial" pitchFamily="34" charset="0"/>
              </a:rPr>
              <a:t>SGGs based on </a:t>
            </a:r>
            <a:r>
              <a:rPr lang="en-US" sz="1600" dirty="0">
                <a:latin typeface="Arial" pitchFamily="34" charset="0"/>
                <a:cs typeface="Arial" pitchFamily="34" charset="0"/>
              </a:rPr>
              <a:t>pre-assessment</a:t>
            </a: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cxnSp>
        <p:nvCxnSpPr>
          <p:cNvPr id="25606" name="AutoShape 4"/>
          <p:cNvCxnSpPr>
            <a:cxnSpLocks noChangeShapeType="1"/>
          </p:cNvCxnSpPr>
          <p:nvPr/>
        </p:nvCxnSpPr>
        <p:spPr bwMode="auto">
          <a:xfrm>
            <a:off x="1824038" y="3929063"/>
            <a:ext cx="292100" cy="0"/>
          </a:xfrm>
          <a:prstGeom prst="straightConnector1">
            <a:avLst/>
          </a:prstGeom>
          <a:noFill/>
          <a:ln w="9525">
            <a:solidFill>
              <a:srgbClr val="000000"/>
            </a:solidFill>
            <a:round/>
            <a:headEnd/>
            <a:tailEnd type="triangle" w="med" len="med"/>
          </a:ln>
        </p:spPr>
      </p:cxnSp>
      <p:cxnSp>
        <p:nvCxnSpPr>
          <p:cNvPr id="25607" name="AutoShape 5"/>
          <p:cNvCxnSpPr>
            <a:cxnSpLocks noChangeShapeType="1"/>
          </p:cNvCxnSpPr>
          <p:nvPr/>
        </p:nvCxnSpPr>
        <p:spPr bwMode="auto">
          <a:xfrm>
            <a:off x="3617913" y="3929063"/>
            <a:ext cx="314325" cy="0"/>
          </a:xfrm>
          <a:prstGeom prst="straightConnector1">
            <a:avLst/>
          </a:prstGeom>
          <a:noFill/>
          <a:ln w="9525">
            <a:solidFill>
              <a:srgbClr val="000000"/>
            </a:solidFill>
            <a:round/>
            <a:headEnd/>
            <a:tailEnd type="triangle" w="med" len="med"/>
          </a:ln>
        </p:spPr>
      </p:cxnSp>
      <p:sp>
        <p:nvSpPr>
          <p:cNvPr id="33" name="AutoShape 15"/>
          <p:cNvSpPr>
            <a:spLocks noChangeArrowheads="1"/>
          </p:cNvSpPr>
          <p:nvPr/>
        </p:nvSpPr>
        <p:spPr bwMode="auto">
          <a:xfrm>
            <a:off x="7558088" y="2776538"/>
            <a:ext cx="1422400" cy="2024062"/>
          </a:xfrm>
          <a:prstGeom prst="roundRect">
            <a:avLst>
              <a:gd name="adj" fmla="val 16667"/>
            </a:avLst>
          </a:prstGeom>
          <a:solidFill>
            <a:srgbClr val="D8E1EC"/>
          </a:solidFill>
          <a:ln w="9525">
            <a:solidFill>
              <a:srgbClr val="000000"/>
            </a:solidFill>
            <a:round/>
            <a:headEnd/>
            <a:tailEnd/>
          </a:ln>
        </p:spPr>
        <p:txBody>
          <a:bodyPr/>
          <a:lstStyle/>
          <a:p>
            <a:pPr algn="ctr">
              <a:spcAft>
                <a:spcPts val="1000"/>
              </a:spcAft>
              <a:defRPr/>
            </a:pPr>
            <a:r>
              <a:rPr lang="en-US" sz="1600" b="1" dirty="0">
                <a:latin typeface="Arial" pitchFamily="34" charset="0"/>
                <a:cs typeface="Arial" pitchFamily="34" charset="0"/>
              </a:rPr>
              <a:t>Step 5:</a:t>
            </a:r>
          </a:p>
          <a:p>
            <a:pPr algn="ctr">
              <a:spcAft>
                <a:spcPts val="1000"/>
              </a:spcAft>
              <a:defRPr/>
            </a:pPr>
            <a:r>
              <a:rPr lang="en-US" sz="1600" dirty="0">
                <a:latin typeface="Arial" pitchFamily="34" charset="0"/>
                <a:cs typeface="Arial" pitchFamily="34" charset="0"/>
              </a:rPr>
              <a:t>Determine whether students achieved the </a:t>
            </a:r>
            <a:r>
              <a:rPr lang="en-US" sz="1600" dirty="0" smtClean="0">
                <a:latin typeface="Arial" pitchFamily="34" charset="0"/>
                <a:cs typeface="Arial" pitchFamily="34" charset="0"/>
              </a:rPr>
              <a:t>SGG</a:t>
            </a:r>
            <a:endParaRPr lang="en-US" sz="2800" dirty="0">
              <a:latin typeface="Arial" pitchFamily="34" charset="0"/>
              <a:cs typeface="Arial" pitchFamily="34" charset="0"/>
            </a:endParaRPr>
          </a:p>
        </p:txBody>
      </p:sp>
      <p:cxnSp>
        <p:nvCxnSpPr>
          <p:cNvPr id="25609" name="AutoShape 16"/>
          <p:cNvCxnSpPr>
            <a:cxnSpLocks noChangeShapeType="1"/>
          </p:cNvCxnSpPr>
          <p:nvPr/>
        </p:nvCxnSpPr>
        <p:spPr bwMode="auto">
          <a:xfrm>
            <a:off x="7243763" y="3937000"/>
            <a:ext cx="314325" cy="0"/>
          </a:xfrm>
          <a:prstGeom prst="straightConnector1">
            <a:avLst/>
          </a:prstGeom>
          <a:noFill/>
          <a:ln w="9525">
            <a:solidFill>
              <a:srgbClr val="000000"/>
            </a:solidFill>
            <a:round/>
            <a:headEnd/>
            <a:tailEnd type="triangle" w="med" len="med"/>
          </a:ln>
        </p:spPr>
      </p:cxnSp>
      <p:sp>
        <p:nvSpPr>
          <p:cNvPr id="35" name="Curved Down Arrow 28"/>
          <p:cNvSpPr>
            <a:spLocks noChangeArrowheads="1"/>
          </p:cNvSpPr>
          <p:nvPr/>
        </p:nvSpPr>
        <p:spPr bwMode="auto">
          <a:xfrm flipH="1" flipV="1">
            <a:off x="4975225" y="4937125"/>
            <a:ext cx="1308100" cy="685800"/>
          </a:xfrm>
          <a:prstGeom prst="curvedDownArrow">
            <a:avLst>
              <a:gd name="adj1" fmla="val 25011"/>
              <a:gd name="adj2" fmla="val 50014"/>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36" name="Curved Down Arrow 29"/>
          <p:cNvSpPr>
            <a:spLocks noChangeArrowheads="1"/>
          </p:cNvSpPr>
          <p:nvPr/>
        </p:nvSpPr>
        <p:spPr bwMode="auto">
          <a:xfrm>
            <a:off x="5056188" y="2009775"/>
            <a:ext cx="1376362" cy="695325"/>
          </a:xfrm>
          <a:prstGeom prst="curvedDownArrow">
            <a:avLst>
              <a:gd name="adj1" fmla="val 24971"/>
              <a:gd name="adj2" fmla="val 49960"/>
              <a:gd name="adj3" fmla="val 25000"/>
            </a:avLst>
          </a:prstGeom>
          <a:solidFill>
            <a:schemeClr val="bg1">
              <a:lumMod val="50000"/>
            </a:schemeClr>
          </a:solidFill>
          <a:ln w="9525" algn="ctr">
            <a:solidFill>
              <a:schemeClr val="tx1"/>
            </a:solidFill>
            <a:round/>
            <a:headEnd/>
            <a:tailEnd/>
          </a:ln>
        </p:spPr>
        <p:txBody>
          <a:bodyPr/>
          <a:lstStyle/>
          <a:p>
            <a:pPr eaLnBrk="0" hangingPunct="0">
              <a:defRPr/>
            </a:pPr>
            <a:endParaRPr lang="en-US" dirty="0">
              <a:latin typeface="Verdana" pitchFamily="34" charset="0"/>
            </a:endParaRPr>
          </a:p>
        </p:txBody>
      </p:sp>
      <p:sp>
        <p:nvSpPr>
          <p:cNvPr id="16" name="AutoShape 3"/>
          <p:cNvSpPr>
            <a:spLocks noChangeArrowheads="1"/>
          </p:cNvSpPr>
          <p:nvPr/>
        </p:nvSpPr>
        <p:spPr bwMode="auto">
          <a:xfrm>
            <a:off x="3902075" y="2778125"/>
            <a:ext cx="1524000" cy="2057400"/>
          </a:xfrm>
          <a:prstGeom prst="roundRect">
            <a:avLst>
              <a:gd name="adj" fmla="val 16667"/>
            </a:avLst>
          </a:prstGeom>
          <a:solidFill>
            <a:srgbClr val="D8E1EC"/>
          </a:solidFill>
          <a:ln w="9525">
            <a:solidFill>
              <a:srgbClr val="000000"/>
            </a:solidFill>
            <a:round/>
            <a:headEnd/>
            <a:tailEnd/>
          </a:ln>
        </p:spPr>
        <p:txBody>
          <a:bodyPr/>
          <a:lstStyle/>
          <a:p>
            <a:pPr algn="ctr">
              <a:lnSpc>
                <a:spcPct val="90000"/>
              </a:lnSpc>
              <a:defRPr/>
            </a:pPr>
            <a:r>
              <a:rPr lang="en-US" sz="1600" b="1" dirty="0">
                <a:latin typeface="Arial" pitchFamily="34" charset="0"/>
                <a:ea typeface="SimSun" pitchFamily="2" charset="-122"/>
                <a:cs typeface="Arial" pitchFamily="34" charset="0"/>
              </a:rPr>
              <a:t>Step 3</a:t>
            </a:r>
            <a:r>
              <a:rPr lang="en-US" sz="1600" dirty="0">
                <a:latin typeface="Arial" pitchFamily="34" charset="0"/>
                <a:ea typeface="SimSun" pitchFamily="2" charset="-122"/>
                <a:cs typeface="Arial" pitchFamily="34" charset="0"/>
              </a:rPr>
              <a:t>:</a:t>
            </a:r>
          </a:p>
          <a:p>
            <a:pPr algn="ctr">
              <a:lnSpc>
                <a:spcPct val="90000"/>
              </a:lnSpc>
              <a:defRPr/>
            </a:pPr>
            <a:endParaRPr lang="en-US" sz="1600" dirty="0">
              <a:latin typeface="Arial" pitchFamily="34" charset="0"/>
              <a:ea typeface="SimSun" pitchFamily="2" charset="-122"/>
              <a:cs typeface="Arial" pitchFamily="34" charset="0"/>
            </a:endParaRPr>
          </a:p>
          <a:p>
            <a:pPr algn="ctr">
              <a:lnSpc>
                <a:spcPct val="90000"/>
              </a:lnSpc>
              <a:defRPr/>
            </a:pPr>
            <a:r>
              <a:rPr lang="en-US" sz="1600" dirty="0">
                <a:latin typeface="Arial" pitchFamily="34" charset="0"/>
                <a:ea typeface="SimSun" pitchFamily="2" charset="-122"/>
                <a:cs typeface="Arial" pitchFamily="34" charset="0"/>
              </a:rPr>
              <a:t>  Create and implement teaching and learning strategies </a:t>
            </a:r>
            <a:endParaRPr lang="en-US" sz="4000" dirty="0">
              <a:latin typeface="Arial" pitchFamily="34" charset="0"/>
              <a:ea typeface="SimSun" pitchFamily="2" charset="-122"/>
              <a:cs typeface="Arial" pitchFamily="34" charset="0"/>
            </a:endParaRPr>
          </a:p>
          <a:p>
            <a:pPr algn="ctr">
              <a:spcAft>
                <a:spcPts val="1000"/>
              </a:spcAft>
              <a:defRPr/>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sp>
        <p:nvSpPr>
          <p:cNvPr id="17" name="AutoShape 3"/>
          <p:cNvSpPr>
            <a:spLocks noChangeArrowheads="1"/>
          </p:cNvSpPr>
          <p:nvPr/>
        </p:nvSpPr>
        <p:spPr bwMode="auto">
          <a:xfrm>
            <a:off x="5743575" y="2743200"/>
            <a:ext cx="1462088" cy="2024063"/>
          </a:xfrm>
          <a:prstGeom prst="roundRect">
            <a:avLst>
              <a:gd name="adj" fmla="val 16667"/>
            </a:avLst>
          </a:prstGeom>
          <a:solidFill>
            <a:schemeClr val="accent6">
              <a:lumMod val="75000"/>
            </a:schemeClr>
          </a:solidFill>
          <a:ln w="9525">
            <a:solidFill>
              <a:srgbClr val="000000"/>
            </a:solidFill>
            <a:round/>
            <a:headEnd/>
            <a:tailEnd/>
          </a:ln>
        </p:spPr>
        <p:txBody>
          <a:bodyPr/>
          <a:lstStyle/>
          <a:p>
            <a:pPr algn="ctr">
              <a:lnSpc>
                <a:spcPct val="90000"/>
              </a:lnSpc>
              <a:defRPr/>
            </a:pPr>
            <a:r>
              <a:rPr lang="en-US" sz="1600" b="1" dirty="0">
                <a:solidFill>
                  <a:schemeClr val="bg1"/>
                </a:solidFill>
                <a:latin typeface="Arial" pitchFamily="34" charset="0"/>
                <a:ea typeface="SimSun" pitchFamily="2" charset="-122"/>
                <a:cs typeface="Arial" pitchFamily="34" charset="0"/>
              </a:rPr>
              <a:t>Step 4</a:t>
            </a:r>
            <a:r>
              <a:rPr lang="en-US" sz="1600" dirty="0">
                <a:solidFill>
                  <a:schemeClr val="bg1"/>
                </a:solidFill>
                <a:latin typeface="Arial" pitchFamily="34" charset="0"/>
                <a:ea typeface="SimSun" pitchFamily="2" charset="-122"/>
                <a:cs typeface="Arial" pitchFamily="34" charset="0"/>
              </a:rPr>
              <a:t>: </a:t>
            </a:r>
          </a:p>
          <a:p>
            <a:pPr algn="ctr">
              <a:lnSpc>
                <a:spcPct val="90000"/>
              </a:lnSpc>
              <a:defRPr/>
            </a:pPr>
            <a:r>
              <a:rPr lang="en-US" sz="1600" dirty="0">
                <a:solidFill>
                  <a:schemeClr val="bg1"/>
                </a:solidFill>
                <a:latin typeface="Arial" pitchFamily="34" charset="0"/>
                <a:ea typeface="SimSun" pitchFamily="2" charset="-122"/>
                <a:cs typeface="Arial" pitchFamily="34" charset="0"/>
              </a:rPr>
              <a:t/>
            </a:r>
            <a:br>
              <a:rPr lang="en-US" sz="1600" dirty="0">
                <a:solidFill>
                  <a:schemeClr val="bg1"/>
                </a:solidFill>
                <a:latin typeface="Arial" pitchFamily="34" charset="0"/>
                <a:ea typeface="SimSun" pitchFamily="2" charset="-122"/>
                <a:cs typeface="Arial" pitchFamily="34" charset="0"/>
              </a:rPr>
            </a:br>
            <a:r>
              <a:rPr lang="en-US" sz="1600" dirty="0">
                <a:solidFill>
                  <a:schemeClr val="bg1"/>
                </a:solidFill>
                <a:latin typeface="Arial" pitchFamily="34" charset="0"/>
                <a:ea typeface="SimSun" pitchFamily="2" charset="-122"/>
                <a:cs typeface="Arial" pitchFamily="34" charset="0"/>
              </a:rPr>
              <a:t>Monitor progress through ongoing formative assessment</a:t>
            </a:r>
            <a:endParaRPr lang="en-US" sz="4000" dirty="0">
              <a:solidFill>
                <a:schemeClr val="bg1"/>
              </a:solidFill>
              <a:latin typeface="Arial" pitchFamily="34" charset="0"/>
              <a:ea typeface="SimSun" pitchFamily="2" charset="-122"/>
              <a:cs typeface="Arial" pitchFamily="34" charset="0"/>
            </a:endParaRPr>
          </a:p>
          <a:p>
            <a:pPr algn="ctr">
              <a:spcAft>
                <a:spcPts val="1000"/>
              </a:spcAft>
              <a:defRPr/>
            </a:pPr>
            <a:r>
              <a:rPr lang="en-US" sz="1600" dirty="0">
                <a:solidFill>
                  <a:schemeClr val="bg1"/>
                </a:solidFill>
                <a:latin typeface="Arial" pitchFamily="34" charset="0"/>
                <a:cs typeface="Arial" pitchFamily="34" charset="0"/>
              </a:rPr>
              <a:t/>
            </a:r>
            <a:br>
              <a:rPr lang="en-US" sz="1600" dirty="0">
                <a:solidFill>
                  <a:schemeClr val="bg1"/>
                </a:solidFill>
                <a:latin typeface="Arial" pitchFamily="34" charset="0"/>
                <a:cs typeface="Arial" pitchFamily="34" charset="0"/>
              </a:rPr>
            </a:br>
            <a:r>
              <a:rPr lang="en-US" sz="1600" dirty="0">
                <a:solidFill>
                  <a:schemeClr val="bg1"/>
                </a:solidFill>
                <a:latin typeface="Arial" pitchFamily="34" charset="0"/>
                <a:cs typeface="Arial" pitchFamily="34" charset="0"/>
              </a:rPr>
              <a:t/>
            </a:r>
            <a:br>
              <a:rPr lang="en-US" sz="1600" dirty="0">
                <a:solidFill>
                  <a:schemeClr val="bg1"/>
                </a:solidFill>
                <a:latin typeface="Arial" pitchFamily="34" charset="0"/>
                <a:cs typeface="Arial" pitchFamily="34" charset="0"/>
              </a:rPr>
            </a:br>
            <a:endParaRPr lang="en-US" sz="1600" dirty="0">
              <a:solidFill>
                <a:schemeClr val="bg1"/>
              </a:solidFill>
              <a:latin typeface="Arial" pitchFamily="34" charset="0"/>
              <a:cs typeface="Arial" pitchFamily="34" charset="0"/>
            </a:endParaRPr>
          </a:p>
        </p:txBody>
      </p:sp>
      <p:cxnSp>
        <p:nvCxnSpPr>
          <p:cNvPr id="25614" name="AutoShape 16"/>
          <p:cNvCxnSpPr>
            <a:cxnSpLocks noChangeShapeType="1"/>
          </p:cNvCxnSpPr>
          <p:nvPr/>
        </p:nvCxnSpPr>
        <p:spPr bwMode="auto">
          <a:xfrm>
            <a:off x="5426075" y="3929063"/>
            <a:ext cx="314325" cy="0"/>
          </a:xfrm>
          <a:prstGeom prst="straightConnector1">
            <a:avLst/>
          </a:prstGeom>
          <a:noFill/>
          <a:ln w="9525">
            <a:solidFill>
              <a:srgbClr val="000000"/>
            </a:solidFill>
            <a:round/>
            <a:headEnd/>
            <a:tailEnd type="triangle" w="med" len="med"/>
          </a:ln>
        </p:spPr>
      </p:cxnSp>
      <p:sp>
        <p:nvSpPr>
          <p:cNvPr id="15" name="TextBox 14"/>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37</a:t>
            </a:r>
            <a:endParaRPr lang="en-US" sz="2000" dirty="0">
              <a:latin typeface="Arial" pitchFamily="34" charset="0"/>
              <a:cs typeface="Arial" pitchFamily="34" charset="0"/>
            </a:endParaRPr>
          </a:p>
        </p:txBody>
      </p:sp>
      <p:sp>
        <p:nvSpPr>
          <p:cNvPr id="19" name="TextBox 18"/>
          <p:cNvSpPr txBox="1"/>
          <p:nvPr/>
        </p:nvSpPr>
        <p:spPr>
          <a:xfrm>
            <a:off x="0" y="6211669"/>
            <a:ext cx="2864887" cy="646331"/>
          </a:xfrm>
          <a:prstGeom prst="rect">
            <a:avLst/>
          </a:prstGeom>
          <a:noFill/>
        </p:spPr>
        <p:txBody>
          <a:bodyPr wrap="none" rtlCol="0">
            <a:spAutoFit/>
          </a:bodyPr>
          <a:lstStyle/>
          <a:p>
            <a:r>
              <a:rPr lang="en-US" dirty="0" smtClean="0"/>
              <a:t>SGG 101 Guide - page 18</a:t>
            </a:r>
          </a:p>
          <a:p>
            <a:r>
              <a:rPr lang="en-US" dirty="0" smtClean="0"/>
              <a:t>Simulation – pages 39-40</a:t>
            </a:r>
            <a:endParaRPr lang="en-US" dirty="0"/>
          </a:p>
        </p:txBody>
      </p:sp>
    </p:spTree>
    <p:extLst>
      <p:ext uri="{BB962C8B-B14F-4D97-AF65-F5344CB8AC3E}">
        <p14:creationId xmlns:p14="http://schemas.microsoft.com/office/powerpoint/2010/main" val="381206908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0"/>
            <a:ext cx="8686800" cy="1066800"/>
          </a:xfrm>
        </p:spPr>
        <p:txBody>
          <a:bodyPr>
            <a:noAutofit/>
          </a:bodyPr>
          <a:lstStyle/>
          <a:p>
            <a:pPr eaLnBrk="1" hangingPunct="1"/>
            <a:r>
              <a:rPr lang="en-US" sz="3200" dirty="0" smtClean="0">
                <a:ea typeface="ＭＳ Ｐゴシック" pitchFamily="34" charset="-128"/>
              </a:rPr>
              <a:t>Steps in a </a:t>
            </a:r>
            <a:br>
              <a:rPr lang="en-US" sz="3200" dirty="0" smtClean="0">
                <a:ea typeface="ＭＳ Ｐゴシック" pitchFamily="34" charset="-128"/>
              </a:rPr>
            </a:br>
            <a:r>
              <a:rPr lang="en-US" sz="3200" dirty="0" smtClean="0">
                <a:ea typeface="ＭＳ Ｐゴシック" pitchFamily="34" charset="-128"/>
              </a:rPr>
              <a:t>Mid-Year Review Process</a:t>
            </a:r>
          </a:p>
        </p:txBody>
      </p:sp>
      <p:sp>
        <p:nvSpPr>
          <p:cNvPr id="125957" name="Text Box 5"/>
          <p:cNvSpPr txBox="1">
            <a:spLocks noChangeArrowheads="1"/>
          </p:cNvSpPr>
          <p:nvPr/>
        </p:nvSpPr>
        <p:spPr bwMode="auto">
          <a:xfrm>
            <a:off x="228600" y="1752600"/>
            <a:ext cx="2286000" cy="2492990"/>
          </a:xfrm>
          <a:prstGeom prst="rect">
            <a:avLst/>
          </a:prstGeom>
          <a:solidFill>
            <a:schemeClr val="bg1">
              <a:lumMod val="85000"/>
            </a:schemeClr>
          </a:solidFill>
          <a:ln w="9525">
            <a:solidFill>
              <a:srgbClr val="000000"/>
            </a:solidFill>
            <a:miter lim="800000"/>
            <a:headEnd/>
            <a:tailEnd/>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US" sz="2400" b="1" dirty="0"/>
              <a:t>Step 1</a:t>
            </a:r>
          </a:p>
          <a:p>
            <a:pPr algn="ctr" eaLnBrk="1" hangingPunct="1">
              <a:spcBef>
                <a:spcPct val="50000"/>
              </a:spcBef>
            </a:pPr>
            <a:r>
              <a:rPr lang="en-US" sz="2400" dirty="0"/>
              <a:t>Collect and reflect on informal and formal mid-year data</a:t>
            </a:r>
          </a:p>
        </p:txBody>
      </p:sp>
      <p:sp>
        <p:nvSpPr>
          <p:cNvPr id="125959" name="Text Box 7"/>
          <p:cNvSpPr txBox="1">
            <a:spLocks noChangeArrowheads="1"/>
          </p:cNvSpPr>
          <p:nvPr/>
        </p:nvSpPr>
        <p:spPr bwMode="auto">
          <a:xfrm>
            <a:off x="2667000" y="2819400"/>
            <a:ext cx="2057400" cy="1754326"/>
          </a:xfrm>
          <a:prstGeom prst="rect">
            <a:avLst/>
          </a:prstGeom>
          <a:solidFill>
            <a:schemeClr val="bg1">
              <a:lumMod val="85000"/>
            </a:schemeClr>
          </a:solidFill>
          <a:ln w="9525">
            <a:solidFill>
              <a:srgbClr val="000000"/>
            </a:solidFill>
            <a:miter lim="800000"/>
            <a:headEnd/>
            <a:tailEnd/>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US" sz="2400" b="1" dirty="0"/>
              <a:t>Step 2</a:t>
            </a:r>
          </a:p>
          <a:p>
            <a:pPr algn="ctr" eaLnBrk="1" hangingPunct="1">
              <a:spcBef>
                <a:spcPct val="50000"/>
              </a:spcBef>
            </a:pPr>
            <a:r>
              <a:rPr lang="en-US" sz="2400" dirty="0"/>
              <a:t>Reflect on progress toward </a:t>
            </a:r>
            <a:r>
              <a:rPr lang="en-US" sz="2400" dirty="0" smtClean="0"/>
              <a:t>SGG</a:t>
            </a:r>
            <a:endParaRPr lang="en-US" sz="2400" dirty="0"/>
          </a:p>
        </p:txBody>
      </p:sp>
      <p:sp>
        <p:nvSpPr>
          <p:cNvPr id="125960" name="Text Box 8"/>
          <p:cNvSpPr txBox="1">
            <a:spLocks noChangeArrowheads="1"/>
          </p:cNvSpPr>
          <p:nvPr/>
        </p:nvSpPr>
        <p:spPr bwMode="auto">
          <a:xfrm>
            <a:off x="4953000" y="3810000"/>
            <a:ext cx="1981200" cy="1754326"/>
          </a:xfrm>
          <a:prstGeom prst="rect">
            <a:avLst/>
          </a:prstGeom>
          <a:solidFill>
            <a:schemeClr val="bg1">
              <a:lumMod val="85000"/>
            </a:schemeClr>
          </a:solidFill>
          <a:ln w="9525">
            <a:solidFill>
              <a:srgbClr val="000000"/>
            </a:solidFill>
            <a:miter lim="800000"/>
            <a:headEnd/>
            <a:tailEnd/>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US" sz="2400" b="1" dirty="0"/>
              <a:t>Step 3</a:t>
            </a:r>
          </a:p>
          <a:p>
            <a:pPr algn="ctr" eaLnBrk="1" hangingPunct="1">
              <a:spcBef>
                <a:spcPct val="50000"/>
              </a:spcBef>
            </a:pPr>
            <a:r>
              <a:rPr lang="en-US" sz="2400" dirty="0"/>
              <a:t>Reflect on effectiveness of strategies</a:t>
            </a:r>
          </a:p>
        </p:txBody>
      </p:sp>
      <p:sp>
        <p:nvSpPr>
          <p:cNvPr id="125961" name="Text Box 9"/>
          <p:cNvSpPr txBox="1">
            <a:spLocks noChangeArrowheads="1"/>
          </p:cNvSpPr>
          <p:nvPr/>
        </p:nvSpPr>
        <p:spPr bwMode="auto">
          <a:xfrm>
            <a:off x="7132320" y="4785362"/>
            <a:ext cx="1905000" cy="1384995"/>
          </a:xfrm>
          <a:prstGeom prst="rect">
            <a:avLst/>
          </a:prstGeom>
          <a:solidFill>
            <a:schemeClr val="bg1">
              <a:lumMod val="85000"/>
            </a:schemeClr>
          </a:solidFill>
          <a:ln w="9525">
            <a:solidFill>
              <a:srgbClr val="000000"/>
            </a:solidFill>
            <a:miter lim="800000"/>
            <a:headEnd/>
            <a:tailEnd/>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US" sz="2400" b="1" dirty="0"/>
              <a:t>Step 4</a:t>
            </a:r>
          </a:p>
          <a:p>
            <a:pPr algn="ctr" eaLnBrk="1" hangingPunct="1">
              <a:spcBef>
                <a:spcPct val="50000"/>
              </a:spcBef>
            </a:pPr>
            <a:r>
              <a:rPr lang="en-US" sz="2400" dirty="0"/>
              <a:t>Adjust strategies </a:t>
            </a:r>
          </a:p>
        </p:txBody>
      </p:sp>
      <p:sp>
        <p:nvSpPr>
          <p:cNvPr id="7" name="TextBox 6"/>
          <p:cNvSpPr txBox="1"/>
          <p:nvPr/>
        </p:nvSpPr>
        <p:spPr>
          <a:xfrm>
            <a:off x="6789906" y="6488668"/>
            <a:ext cx="2354094" cy="400110"/>
          </a:xfrm>
          <a:prstGeom prst="rect">
            <a:avLst/>
          </a:prstGeom>
          <a:solidFill>
            <a:schemeClr val="bg2">
              <a:lumMod val="75000"/>
            </a:schemeClr>
          </a:solidFill>
        </p:spPr>
        <p:txBody>
          <a:bodyPr wrap="square" rtlCol="0">
            <a:spAutoFit/>
          </a:bodyPr>
          <a:lstStyle/>
          <a:p>
            <a:pPr algn="ctr"/>
            <a:r>
              <a:rPr lang="en-US" sz="2000" dirty="0" smtClean="0">
                <a:latin typeface="Arial" pitchFamily="34" charset="0"/>
                <a:cs typeface="Arial" pitchFamily="34" charset="0"/>
              </a:rPr>
              <a:t>Handout 37</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855892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5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96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9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animBg="1"/>
      <p:bldP spid="125959" grpId="0" animBg="1"/>
      <p:bldP spid="125960" grpId="0" animBg="1"/>
      <p:bldP spid="125961"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AcademicPresentation2">
  <a:themeElements>
    <a:clrScheme name="Custom 28">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3F80CF"/>
      </a:hlink>
      <a:folHlink>
        <a:srgbClr val="7F6F6F"/>
      </a:folHlink>
    </a:clrScheme>
    <a:fontScheme name="Arial">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3_AcademicPresentation2">
  <a:themeElements>
    <a:clrScheme name="Custom 28">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3F80CF"/>
      </a:hlink>
      <a:folHlink>
        <a:srgbClr val="7F6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5292</TotalTime>
  <Words>6810</Words>
  <Application>Microsoft Office PowerPoint</Application>
  <PresentationFormat>On-screen Show (4:3)</PresentationFormat>
  <Paragraphs>1604</Paragraphs>
  <Slides>125</Slides>
  <Notes>107</Notes>
  <HiddenSlides>2</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125</vt:i4>
      </vt:variant>
    </vt:vector>
  </HeadingPairs>
  <TitlesOfParts>
    <vt:vector size="138" baseType="lpstr">
      <vt:lpstr>ＭＳ Ｐゴシック</vt:lpstr>
      <vt:lpstr>SimSun</vt:lpstr>
      <vt:lpstr>Arial</vt:lpstr>
      <vt:lpstr>Bradley Hand ITC</vt:lpstr>
      <vt:lpstr>Calibri</vt:lpstr>
      <vt:lpstr>MS Pゴシック</vt:lpstr>
      <vt:lpstr>Script MT Bold</vt:lpstr>
      <vt:lpstr>Times</vt:lpstr>
      <vt:lpstr>Times New Roman</vt:lpstr>
      <vt:lpstr>Verdana</vt:lpstr>
      <vt:lpstr>Wingdings</vt:lpstr>
      <vt:lpstr>2_AcademicPresentation2</vt:lpstr>
      <vt:lpstr>3_AcademicPresentation2</vt:lpstr>
      <vt:lpstr>PowerPoint Presentation</vt:lpstr>
      <vt:lpstr>PowerPoint Presentation</vt:lpstr>
      <vt:lpstr>Warm-Up</vt:lpstr>
      <vt:lpstr>Today’s Objectives</vt:lpstr>
      <vt:lpstr>Which of these do effective  teachers do?</vt:lpstr>
      <vt:lpstr>Why Student Growth Goals?</vt:lpstr>
      <vt:lpstr>Why Student Growth Goals?</vt:lpstr>
      <vt:lpstr>Why Student Growth Goals?</vt:lpstr>
      <vt:lpstr>Why Student Growth Goals?</vt:lpstr>
      <vt:lpstr>What does research say about student growth goals and  student achievement?</vt:lpstr>
      <vt:lpstr>Review of Research:   Two Facts and a Fib</vt:lpstr>
      <vt:lpstr>What does research say about student growth goals and  student achievement?</vt:lpstr>
      <vt:lpstr>The Student Growth Goal Process </vt:lpstr>
      <vt:lpstr>Is your cholesterol at goal?</vt:lpstr>
      <vt:lpstr>Student Growth Goal Process</vt:lpstr>
      <vt:lpstr>Step 1:  Determine Needs</vt:lpstr>
      <vt:lpstr>STEP 1: Determine Needs</vt:lpstr>
      <vt:lpstr>Determine Your Focus</vt:lpstr>
      <vt:lpstr>How do we determine focus?</vt:lpstr>
      <vt:lpstr>Sunshine Middle School: 6th Grade Math</vt:lpstr>
      <vt:lpstr>Sunshine Middle School - Grade 6</vt:lpstr>
      <vt:lpstr>STEP 1: Determine Needs</vt:lpstr>
      <vt:lpstr>How Do We Determine What Pre- Assessments to Use?</vt:lpstr>
      <vt:lpstr>Teacher Example: Emma Euclid</vt:lpstr>
      <vt:lpstr>Rationale for  Student Growth Goal</vt:lpstr>
      <vt:lpstr>Baseline Data</vt:lpstr>
      <vt:lpstr>Example Baseline Problem</vt:lpstr>
      <vt:lpstr>Example Baseline Prompts</vt:lpstr>
      <vt:lpstr>Grading and Disaggregating the Data</vt:lpstr>
      <vt:lpstr>Baseline Data</vt:lpstr>
      <vt:lpstr>Baseline Data</vt:lpstr>
      <vt:lpstr>Baseline Data: Disaggregated Averages by Component and Level</vt:lpstr>
      <vt:lpstr>Step 1: Determine Needs</vt:lpstr>
      <vt:lpstr>Step 2:   Create the Student Growth Goal</vt:lpstr>
      <vt:lpstr>What is a Student Growth Goal?</vt:lpstr>
      <vt:lpstr>KDE Requirements for SGGs</vt:lpstr>
      <vt:lpstr>Which picture represents achievement? Which represents progress?</vt:lpstr>
      <vt:lpstr>Progress (Growth) vs. Achievement (Proficiency) SGGs</vt:lpstr>
      <vt:lpstr>What Makes SGGs SMART?</vt:lpstr>
      <vt:lpstr>SPECIFIC</vt:lpstr>
      <vt:lpstr>MEASURABLE</vt:lpstr>
      <vt:lpstr>APPROPRIATE</vt:lpstr>
      <vt:lpstr>REALISTIC</vt:lpstr>
      <vt:lpstr>TIME-BOUND</vt:lpstr>
      <vt:lpstr>Example SMART SGG</vt:lpstr>
      <vt:lpstr>Example SMART SGG: Specific</vt:lpstr>
      <vt:lpstr>Example SMART SGG: Measurable</vt:lpstr>
      <vt:lpstr>Example SMART SGG: Appropriate</vt:lpstr>
      <vt:lpstr>Example SMART SGG: Realistic</vt:lpstr>
      <vt:lpstr>Example SMART SGG: Time-bound</vt:lpstr>
      <vt:lpstr>Activity: Evaluating SGGs</vt:lpstr>
      <vt:lpstr>How SMART is this SGG?</vt:lpstr>
      <vt:lpstr>How SMART is this SGG?</vt:lpstr>
      <vt:lpstr>How SMART is this SGG?</vt:lpstr>
      <vt:lpstr>Emma’s SGG</vt:lpstr>
      <vt:lpstr>Remember…</vt:lpstr>
      <vt:lpstr>Meeting the Needs of All Learners</vt:lpstr>
      <vt:lpstr>Major Types of SGGs</vt:lpstr>
      <vt:lpstr>Major Types of SGGs</vt:lpstr>
      <vt:lpstr>Whole-Group SGGs</vt:lpstr>
      <vt:lpstr>SGG Template 1: Whole Group</vt:lpstr>
      <vt:lpstr>Example Baseline Data</vt:lpstr>
      <vt:lpstr>Example SGG</vt:lpstr>
      <vt:lpstr>Example Spreadsheet with  Baseline Data</vt:lpstr>
      <vt:lpstr>Tiered SGGs</vt:lpstr>
      <vt:lpstr>SGG Template 2: Tiered</vt:lpstr>
      <vt:lpstr>US History Performance Assessment</vt:lpstr>
      <vt:lpstr>Example Baseline Data</vt:lpstr>
      <vt:lpstr>Example SGG: Rubric-based</vt:lpstr>
      <vt:lpstr>Example Spreadsheet with Baseline Data: Rubric-based</vt:lpstr>
      <vt:lpstr>Individualized SGGs</vt:lpstr>
      <vt:lpstr>SGG Setting Considerations for Students  with Disabilities</vt:lpstr>
      <vt:lpstr>Grade 3 Teacher</vt:lpstr>
      <vt:lpstr>Teacher and Teacher of Special Education: Student Baseline Data</vt:lpstr>
      <vt:lpstr>Teacher and Teacher of Special Education: SGG</vt:lpstr>
      <vt:lpstr>Student 5</vt:lpstr>
      <vt:lpstr>Student 10</vt:lpstr>
      <vt:lpstr>Creating SGGs</vt:lpstr>
      <vt:lpstr>Pre-assessment Data Charts –  Proficient = 40</vt:lpstr>
      <vt:lpstr>Templates for SGGs</vt:lpstr>
      <vt:lpstr>Directions</vt:lpstr>
      <vt:lpstr>Step 2: Create SGG</vt:lpstr>
      <vt:lpstr>Step 2: Create SGG</vt:lpstr>
      <vt:lpstr>Step 3: Implement Teaching and  Learning Strategies</vt:lpstr>
      <vt:lpstr>Too Many Ideas?</vt:lpstr>
      <vt:lpstr>STEP 3:  Create and Implement Teaching and Learning Strategies</vt:lpstr>
      <vt:lpstr>How Do We Know If Strategies  Are Effective?</vt:lpstr>
      <vt:lpstr>Strategies &amp; Average Percentile Gain  on Achievement*</vt:lpstr>
      <vt:lpstr>PowerPoint Presentation</vt:lpstr>
      <vt:lpstr>STEP 3:  Create and Implement Teaching and Learning Strategies</vt:lpstr>
      <vt:lpstr>Writing Instructional Strategies</vt:lpstr>
      <vt:lpstr>For Strategies, Consider…</vt:lpstr>
      <vt:lpstr>Review Emma’s Strategies</vt:lpstr>
      <vt:lpstr>Emma’s Strategies  for Teaching and Learning </vt:lpstr>
      <vt:lpstr>Writing Instructional Strategies</vt:lpstr>
      <vt:lpstr>Directions</vt:lpstr>
      <vt:lpstr>Step 3:  Create and Implement Teaching and Learning Strategies</vt:lpstr>
      <vt:lpstr>Step 4:  Monitor Progress</vt:lpstr>
      <vt:lpstr>Steps in a  Mid-Year Review Process</vt:lpstr>
      <vt:lpstr>Emma’s Mid-year Review</vt:lpstr>
      <vt:lpstr>Emma’s Strategies  for Teaching and Learning </vt:lpstr>
      <vt:lpstr>Emma’s Strategies  for Teaching and Learning </vt:lpstr>
      <vt:lpstr>Emma’s Strategies  for Teaching and Learning </vt:lpstr>
      <vt:lpstr>Step 4:  Monitor Progress through On-going Formative Assessment</vt:lpstr>
      <vt:lpstr>Step 5:  Determine SGG Achievement</vt:lpstr>
      <vt:lpstr>Implementing Decision Rules for SGG Attainment</vt:lpstr>
      <vt:lpstr>Implementing Decision Rules for SGG Attainment</vt:lpstr>
      <vt:lpstr>Emma’s SGG</vt:lpstr>
      <vt:lpstr>Decision Rules</vt:lpstr>
      <vt:lpstr>Emma’s SGG Results</vt:lpstr>
      <vt:lpstr>Emma’s SGG Rating</vt:lpstr>
      <vt:lpstr>Considerations for Decision Rules</vt:lpstr>
      <vt:lpstr>Ratings on Standard 7</vt:lpstr>
      <vt:lpstr>Decision Rules</vt:lpstr>
      <vt:lpstr>Overall SGG Rating</vt:lpstr>
      <vt:lpstr>Overall SGG Rating</vt:lpstr>
      <vt:lpstr>Overall SGG Rating</vt:lpstr>
      <vt:lpstr>Overall SGG Rating</vt:lpstr>
      <vt:lpstr>Comparison of Growth and Proficiency  Matrices Outcomes</vt:lpstr>
      <vt:lpstr>Ratings on Standard 7</vt:lpstr>
      <vt:lpstr>Considerations for Decision Rules</vt:lpstr>
      <vt:lpstr>Other Measure for Student Progress</vt:lpstr>
      <vt:lpstr>Step 5: Determine Whether Students  Achieved SGG</vt:lpstr>
      <vt:lpstr>At the End A New Beginning - First Steps</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dc:creator>
  <cp:lastModifiedBy>Liz Storey</cp:lastModifiedBy>
  <cp:revision>87</cp:revision>
  <dcterms:created xsi:type="dcterms:W3CDTF">2013-10-14T11:48:20Z</dcterms:created>
  <dcterms:modified xsi:type="dcterms:W3CDTF">2014-09-17T19:05:33Z</dcterms:modified>
</cp:coreProperties>
</file>